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Lato"/>
      <p:regular r:id="rId23"/>
      <p:bold r:id="rId24"/>
      <p:italic r:id="rId25"/>
      <p:boldItalic r:id="rId26"/>
    </p:embeddedFont>
    <p:embeddedFont>
      <p:font typeface="Lato Black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LatoBlack-boldItalic.fntdata"/><Relationship Id="rId27" Type="http://schemas.openxmlformats.org/officeDocument/2006/relationships/font" Target="fonts/Lato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10.png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jp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Relationship Id="rId8" Type="http://schemas.openxmlformats.org/officeDocument/2006/relationships/image" Target="../media/image7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jpg"/><Relationship Id="rId4" Type="http://schemas.openxmlformats.org/officeDocument/2006/relationships/image" Target="../media/image39.png"/><Relationship Id="rId9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65.png"/><Relationship Id="rId7" Type="http://schemas.openxmlformats.org/officeDocument/2006/relationships/image" Target="../media/image72.png"/><Relationship Id="rId8" Type="http://schemas.openxmlformats.org/officeDocument/2006/relationships/image" Target="../media/image90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jpg"/><Relationship Id="rId4" Type="http://schemas.openxmlformats.org/officeDocument/2006/relationships/image" Target="../media/image74.png"/><Relationship Id="rId9" Type="http://schemas.openxmlformats.org/officeDocument/2006/relationships/image" Target="../media/image84.png"/><Relationship Id="rId5" Type="http://schemas.openxmlformats.org/officeDocument/2006/relationships/image" Target="../media/image79.png"/><Relationship Id="rId6" Type="http://schemas.openxmlformats.org/officeDocument/2006/relationships/image" Target="../media/image73.png"/><Relationship Id="rId7" Type="http://schemas.openxmlformats.org/officeDocument/2006/relationships/image" Target="../media/image80.png"/><Relationship Id="rId8" Type="http://schemas.openxmlformats.org/officeDocument/2006/relationships/image" Target="../media/image7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89.png"/><Relationship Id="rId11" Type="http://schemas.openxmlformats.org/officeDocument/2006/relationships/image" Target="../media/image88.png"/><Relationship Id="rId10" Type="http://schemas.openxmlformats.org/officeDocument/2006/relationships/image" Target="../media/image98.png"/><Relationship Id="rId13" Type="http://schemas.openxmlformats.org/officeDocument/2006/relationships/image" Target="../media/image81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Relationship Id="rId4" Type="http://schemas.openxmlformats.org/officeDocument/2006/relationships/image" Target="../media/image7.png"/><Relationship Id="rId9" Type="http://schemas.openxmlformats.org/officeDocument/2006/relationships/image" Target="../media/image85.png"/><Relationship Id="rId15" Type="http://schemas.openxmlformats.org/officeDocument/2006/relationships/image" Target="../media/image94.png"/><Relationship Id="rId14" Type="http://schemas.openxmlformats.org/officeDocument/2006/relationships/image" Target="../media/image91.png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5" Type="http://schemas.openxmlformats.org/officeDocument/2006/relationships/image" Target="../media/image82.png"/><Relationship Id="rId19" Type="http://schemas.openxmlformats.org/officeDocument/2006/relationships/image" Target="../media/image97.png"/><Relationship Id="rId6" Type="http://schemas.openxmlformats.org/officeDocument/2006/relationships/image" Target="../media/image77.png"/><Relationship Id="rId18" Type="http://schemas.openxmlformats.org/officeDocument/2006/relationships/image" Target="../media/image95.png"/><Relationship Id="rId7" Type="http://schemas.openxmlformats.org/officeDocument/2006/relationships/image" Target="../media/image109.png"/><Relationship Id="rId8" Type="http://schemas.openxmlformats.org/officeDocument/2006/relationships/image" Target="../media/image92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0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5" Type="http://schemas.openxmlformats.org/officeDocument/2006/relationships/image" Target="../media/image103.png"/><Relationship Id="rId6" Type="http://schemas.openxmlformats.org/officeDocument/2006/relationships/image" Target="../media/image101.png"/><Relationship Id="rId7" Type="http://schemas.openxmlformats.org/officeDocument/2006/relationships/image" Target="../media/image105.png"/><Relationship Id="rId8" Type="http://schemas.openxmlformats.org/officeDocument/2006/relationships/image" Target="../media/image1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104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93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10.png"/><Relationship Id="rId5" Type="http://schemas.openxmlformats.org/officeDocument/2006/relationships/hyperlink" Target="https://www.6wresearch.com/industry-report/bangladesh-hair-care-market-2020-2026" TargetMode="External"/><Relationship Id="rId6" Type="http://schemas.openxmlformats.org/officeDocument/2006/relationships/hyperlink" Target="https://www.indianretailer.com/article/whats-hot/retail-trends/what-are-the-challenges-in-selling-natural-and-organic-products-online.a8126" TargetMode="External"/><Relationship Id="rId7" Type="http://schemas.openxmlformats.org/officeDocument/2006/relationships/image" Target="../media/image106.pn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10" Type="http://schemas.openxmlformats.org/officeDocument/2006/relationships/image" Target="../media/image33.png"/><Relationship Id="rId9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0" Type="http://schemas.openxmlformats.org/officeDocument/2006/relationships/image" Target="../media/image10.png"/><Relationship Id="rId9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11" Type="http://schemas.openxmlformats.org/officeDocument/2006/relationships/image" Target="../media/image21.png"/><Relationship Id="rId10" Type="http://schemas.openxmlformats.org/officeDocument/2006/relationships/image" Target="../media/image17.png"/><Relationship Id="rId12" Type="http://schemas.openxmlformats.org/officeDocument/2006/relationships/image" Target="../media/image16.png"/><Relationship Id="rId9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44.png"/><Relationship Id="rId13" Type="http://schemas.openxmlformats.org/officeDocument/2006/relationships/image" Target="../media/image32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jp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41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jpg"/><Relationship Id="rId4" Type="http://schemas.openxmlformats.org/officeDocument/2006/relationships/image" Target="../media/image3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jpg"/><Relationship Id="rId4" Type="http://schemas.openxmlformats.org/officeDocument/2006/relationships/image" Target="../media/image7.png"/><Relationship Id="rId9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Relationship Id="rId4" Type="http://schemas.openxmlformats.org/officeDocument/2006/relationships/image" Target="../media/image48.png"/><Relationship Id="rId5" Type="http://schemas.openxmlformats.org/officeDocument/2006/relationships/image" Target="../media/image61.png"/><Relationship Id="rId6" Type="http://schemas.openxmlformats.org/officeDocument/2006/relationships/image" Target="../media/image54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jpg"/><Relationship Id="rId4" Type="http://schemas.openxmlformats.org/officeDocument/2006/relationships/image" Target="../media/image53.png"/><Relationship Id="rId9" Type="http://schemas.openxmlformats.org/officeDocument/2006/relationships/image" Target="../media/image16.png"/><Relationship Id="rId5" Type="http://schemas.openxmlformats.org/officeDocument/2006/relationships/image" Target="../media/image58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Relationship Id="rId8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0" y="0"/>
            <a:ext cx="18288000" cy="4273013"/>
          </a:xfrm>
          <a:custGeom>
            <a:rect b="b" l="l" r="r" t="t"/>
            <a:pathLst>
              <a:path extrusionOk="0"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55580"/>
            </a:stretch>
          </a:blipFill>
          <a:ln>
            <a:noFill/>
          </a:ln>
        </p:spPr>
      </p:sp>
      <p:sp>
        <p:nvSpPr>
          <p:cNvPr id="86" name="Google Shape;86;p13"/>
          <p:cNvSpPr txBox="1"/>
          <p:nvPr/>
        </p:nvSpPr>
        <p:spPr>
          <a:xfrm>
            <a:off x="10326006" y="9172575"/>
            <a:ext cx="693329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EB416"/>
                </a:solidFill>
                <a:latin typeface="Lato"/>
                <a:ea typeface="Lato"/>
                <a:cs typeface="Lato"/>
                <a:sym typeface="Lato"/>
              </a:rPr>
              <a:t>Marico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28700" y="9172575"/>
            <a:ext cx="467822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EB416"/>
                </a:solidFill>
                <a:latin typeface="Lato"/>
                <a:ea typeface="Lato"/>
                <a:cs typeface="Lato"/>
                <a:sym typeface="Lato"/>
              </a:rPr>
              <a:t>Over The  Wall</a:t>
            </a:r>
            <a:endParaRPr/>
          </a:p>
        </p:txBody>
      </p:sp>
      <p:cxnSp>
        <p:nvCxnSpPr>
          <p:cNvPr id="88" name="Google Shape;88;p13"/>
          <p:cNvCxnSpPr/>
          <p:nvPr/>
        </p:nvCxnSpPr>
        <p:spPr>
          <a:xfrm>
            <a:off x="3811045" y="9391459"/>
            <a:ext cx="8837429" cy="0"/>
          </a:xfrm>
          <a:prstGeom prst="straightConnector1">
            <a:avLst/>
          </a:prstGeom>
          <a:noFill/>
          <a:ln cap="flat" cmpd="sng" w="19050">
            <a:solidFill>
              <a:srgbClr val="0668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3"/>
          <p:cNvSpPr/>
          <p:nvPr/>
        </p:nvSpPr>
        <p:spPr>
          <a:xfrm>
            <a:off x="12407795" y="0"/>
            <a:ext cx="5880205" cy="3310379"/>
          </a:xfrm>
          <a:custGeom>
            <a:rect b="b" l="l" r="r" t="t"/>
            <a:pathLst>
              <a:path extrusionOk="0" h="3310379" w="5880205">
                <a:moveTo>
                  <a:pt x="0" y="0"/>
                </a:moveTo>
                <a:lnTo>
                  <a:pt x="5880205" y="0"/>
                </a:lnTo>
                <a:lnTo>
                  <a:pt x="5880205" y="3310379"/>
                </a:lnTo>
                <a:lnTo>
                  <a:pt x="0" y="3310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 txBox="1"/>
          <p:nvPr/>
        </p:nvSpPr>
        <p:spPr>
          <a:xfrm>
            <a:off x="3877720" y="5473037"/>
            <a:ext cx="10532560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EB416"/>
                </a:solidFill>
                <a:latin typeface="Lato"/>
                <a:ea typeface="Lato"/>
                <a:cs typeface="Lato"/>
                <a:sym typeface="Lato"/>
              </a:rPr>
              <a:t>"SMOOTH SKIN, NATURALLY."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EB41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510202" y="3344326"/>
            <a:ext cx="13267596" cy="184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rgbClr val="FEB416"/>
                </a:solidFill>
                <a:latin typeface="Arial"/>
                <a:ea typeface="Arial"/>
                <a:cs typeface="Arial"/>
                <a:sym typeface="Arial"/>
              </a:rPr>
              <a:t>Team Phoenix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314" name="Google Shape;314;p22"/>
          <p:cNvSpPr/>
          <p:nvPr/>
        </p:nvSpPr>
        <p:spPr>
          <a:xfrm>
            <a:off x="-2218588" y="-2316040"/>
            <a:ext cx="9313124" cy="9214833"/>
          </a:xfrm>
          <a:custGeom>
            <a:rect b="b" l="l" r="r" t="t"/>
            <a:pathLst>
              <a:path extrusionOk="0" h="9214833" w="9313124">
                <a:moveTo>
                  <a:pt x="0" y="0"/>
                </a:moveTo>
                <a:lnTo>
                  <a:pt x="9313124" y="0"/>
                </a:lnTo>
                <a:lnTo>
                  <a:pt x="9313124" y="9214833"/>
                </a:lnTo>
                <a:lnTo>
                  <a:pt x="0" y="9214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22"/>
          <p:cNvSpPr/>
          <p:nvPr/>
        </p:nvSpPr>
        <p:spPr>
          <a:xfrm>
            <a:off x="354430" y="2040731"/>
            <a:ext cx="4167088" cy="4350110"/>
          </a:xfrm>
          <a:custGeom>
            <a:rect b="b" l="l" r="r" t="t"/>
            <a:pathLst>
              <a:path extrusionOk="0" h="1016475" w="973709">
                <a:moveTo>
                  <a:pt x="849249" y="1016475"/>
                </a:moveTo>
                <a:lnTo>
                  <a:pt x="124460" y="1016475"/>
                </a:lnTo>
                <a:cubicBezTo>
                  <a:pt x="55880" y="1016475"/>
                  <a:pt x="0" y="960595"/>
                  <a:pt x="0" y="89201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49249" y="0"/>
                </a:lnTo>
                <a:cubicBezTo>
                  <a:pt x="917829" y="0"/>
                  <a:pt x="973709" y="55880"/>
                  <a:pt x="973709" y="124460"/>
                </a:cubicBezTo>
                <a:lnTo>
                  <a:pt x="973709" y="892015"/>
                </a:lnTo>
                <a:cubicBezTo>
                  <a:pt x="973709" y="960595"/>
                  <a:pt x="917829" y="1016475"/>
                  <a:pt x="849249" y="1016475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>
            <a:off x="1867259" y="5239534"/>
            <a:ext cx="1141431" cy="937400"/>
          </a:xfrm>
          <a:custGeom>
            <a:rect b="b" l="l" r="r" t="t"/>
            <a:pathLst>
              <a:path extrusionOk="0" h="937400" w="1141431">
                <a:moveTo>
                  <a:pt x="0" y="0"/>
                </a:moveTo>
                <a:lnTo>
                  <a:pt x="1141430" y="0"/>
                </a:lnTo>
                <a:lnTo>
                  <a:pt x="1141430" y="937400"/>
                </a:lnTo>
                <a:lnTo>
                  <a:pt x="0" y="93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22"/>
          <p:cNvSpPr/>
          <p:nvPr/>
        </p:nvSpPr>
        <p:spPr>
          <a:xfrm>
            <a:off x="6172178" y="4938976"/>
            <a:ext cx="1344337" cy="1338736"/>
          </a:xfrm>
          <a:custGeom>
            <a:rect b="b" l="l" r="r" t="t"/>
            <a:pathLst>
              <a:path extrusionOk="0" h="1338736" w="1344337">
                <a:moveTo>
                  <a:pt x="0" y="0"/>
                </a:moveTo>
                <a:lnTo>
                  <a:pt x="1344337" y="0"/>
                </a:lnTo>
                <a:lnTo>
                  <a:pt x="1344337" y="1338735"/>
                </a:lnTo>
                <a:lnTo>
                  <a:pt x="0" y="1338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22"/>
          <p:cNvSpPr txBox="1"/>
          <p:nvPr/>
        </p:nvSpPr>
        <p:spPr>
          <a:xfrm>
            <a:off x="733054" y="2340089"/>
            <a:ext cx="3409841" cy="2803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5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We use eco-friendly packaging with a minimalist design in calming colours to reflect our commitment to sustainability and gentleness.</a:t>
            </a:r>
            <a:endParaRPr/>
          </a:p>
          <a:p>
            <a:pPr indent="0" lvl="0" marL="0" marR="0" rtl="0" algn="ctr">
              <a:lnSpc>
                <a:spcPct val="103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65" u="none" cap="none" strike="noStrike">
              <a:solidFill>
                <a:srgbClr val="FFBD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-265632" y="330600"/>
            <a:ext cx="17818791" cy="962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Unique packaging innovation Of Parachute Soft-</a:t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4760803" y="2051704"/>
            <a:ext cx="4167088" cy="4350110"/>
          </a:xfrm>
          <a:custGeom>
            <a:rect b="b" l="l" r="r" t="t"/>
            <a:pathLst>
              <a:path extrusionOk="0" h="1016475" w="973709">
                <a:moveTo>
                  <a:pt x="849249" y="1016475"/>
                </a:moveTo>
                <a:lnTo>
                  <a:pt x="124460" y="1016475"/>
                </a:lnTo>
                <a:cubicBezTo>
                  <a:pt x="55880" y="1016475"/>
                  <a:pt x="0" y="960595"/>
                  <a:pt x="0" y="89201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49249" y="0"/>
                </a:lnTo>
                <a:cubicBezTo>
                  <a:pt x="917829" y="0"/>
                  <a:pt x="973709" y="55880"/>
                  <a:pt x="973709" y="124460"/>
                </a:cubicBezTo>
                <a:lnTo>
                  <a:pt x="973709" y="892015"/>
                </a:lnTo>
                <a:cubicBezTo>
                  <a:pt x="973709" y="960595"/>
                  <a:pt x="917829" y="1016475"/>
                  <a:pt x="849249" y="1016475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5328408" y="2500269"/>
            <a:ext cx="3031876" cy="1848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5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Using biodegradable tubes and cap packages to make products more convenient and user-friendly.</a:t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14187409" y="2040731"/>
            <a:ext cx="3226931" cy="3408545"/>
          </a:xfrm>
          <a:custGeom>
            <a:rect b="b" l="l" r="r" t="t"/>
            <a:pathLst>
              <a:path extrusionOk="0" h="3408545" w="3226931">
                <a:moveTo>
                  <a:pt x="0" y="0"/>
                </a:moveTo>
                <a:lnTo>
                  <a:pt x="3226932" y="0"/>
                </a:lnTo>
                <a:lnTo>
                  <a:pt x="3226932" y="3408545"/>
                </a:lnTo>
                <a:lnTo>
                  <a:pt x="0" y="340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813" r="-2812" t="0"/>
            </a:stretch>
          </a:blipFill>
          <a:ln>
            <a:noFill/>
          </a:ln>
        </p:spPr>
      </p:sp>
      <p:sp>
        <p:nvSpPr>
          <p:cNvPr id="323" name="Google Shape;323;p22"/>
          <p:cNvSpPr/>
          <p:nvPr/>
        </p:nvSpPr>
        <p:spPr>
          <a:xfrm>
            <a:off x="10108990" y="2001575"/>
            <a:ext cx="3459294" cy="3556640"/>
          </a:xfrm>
          <a:custGeom>
            <a:rect b="b" l="l" r="r" t="t"/>
            <a:pathLst>
              <a:path extrusionOk="0" h="3556640" w="3459294">
                <a:moveTo>
                  <a:pt x="0" y="0"/>
                </a:moveTo>
                <a:lnTo>
                  <a:pt x="3459294" y="0"/>
                </a:lnTo>
                <a:lnTo>
                  <a:pt x="3459294" y="3556639"/>
                </a:lnTo>
                <a:lnTo>
                  <a:pt x="0" y="3556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098" r="-4710" t="-2913"/>
            </a:stretch>
          </a:blipFill>
          <a:ln>
            <a:noFill/>
          </a:ln>
        </p:spPr>
      </p:sp>
      <p:sp>
        <p:nvSpPr>
          <p:cNvPr id="324" name="Google Shape;324;p22"/>
          <p:cNvSpPr/>
          <p:nvPr/>
        </p:nvSpPr>
        <p:spPr>
          <a:xfrm>
            <a:off x="14619397" y="6176934"/>
            <a:ext cx="2933762" cy="3319604"/>
          </a:xfrm>
          <a:custGeom>
            <a:rect b="b" l="l" r="r" t="t"/>
            <a:pathLst>
              <a:path extrusionOk="0" h="3319604" w="2933762">
                <a:moveTo>
                  <a:pt x="0" y="0"/>
                </a:moveTo>
                <a:lnTo>
                  <a:pt x="2933763" y="0"/>
                </a:lnTo>
                <a:lnTo>
                  <a:pt x="2933763" y="3319604"/>
                </a:lnTo>
                <a:lnTo>
                  <a:pt x="0" y="3319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3703" l="0" r="-83573" t="-48530"/>
            </a:stretch>
          </a:blipFill>
          <a:ln>
            <a:noFill/>
          </a:ln>
        </p:spPr>
      </p:sp>
      <p:sp>
        <p:nvSpPr>
          <p:cNvPr id="325" name="Google Shape;325;p22"/>
          <p:cNvSpPr/>
          <p:nvPr/>
        </p:nvSpPr>
        <p:spPr>
          <a:xfrm>
            <a:off x="10239099" y="6340357"/>
            <a:ext cx="3465321" cy="2992759"/>
          </a:xfrm>
          <a:custGeom>
            <a:rect b="b" l="l" r="r" t="t"/>
            <a:pathLst>
              <a:path extrusionOk="0" h="2992759" w="3465321">
                <a:moveTo>
                  <a:pt x="0" y="0"/>
                </a:moveTo>
                <a:lnTo>
                  <a:pt x="3465321" y="0"/>
                </a:lnTo>
                <a:lnTo>
                  <a:pt x="3465321" y="2992759"/>
                </a:lnTo>
                <a:lnTo>
                  <a:pt x="0" y="2992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5941" l="0" r="-15127" t="-27363"/>
            </a:stretch>
          </a:blipFill>
          <a:ln>
            <a:noFill/>
          </a:ln>
        </p:spPr>
      </p:sp>
      <p:sp>
        <p:nvSpPr>
          <p:cNvPr id="326" name="Google Shape;326;p22"/>
          <p:cNvSpPr/>
          <p:nvPr/>
        </p:nvSpPr>
        <p:spPr>
          <a:xfrm>
            <a:off x="-100958" y="9024908"/>
            <a:ext cx="2538932" cy="1369045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332" name="Google Shape;332;p23"/>
          <p:cNvSpPr/>
          <p:nvPr/>
        </p:nvSpPr>
        <p:spPr>
          <a:xfrm flipH="1">
            <a:off x="0" y="6175783"/>
            <a:ext cx="6176060" cy="4114800"/>
          </a:xfrm>
          <a:custGeom>
            <a:rect b="b" l="l" r="r" t="t"/>
            <a:pathLst>
              <a:path extrusionOk="0"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23"/>
          <p:cNvSpPr/>
          <p:nvPr/>
        </p:nvSpPr>
        <p:spPr>
          <a:xfrm>
            <a:off x="6762672" y="2741883"/>
            <a:ext cx="1286237" cy="1322609"/>
          </a:xfrm>
          <a:custGeom>
            <a:rect b="b" l="l" r="r" t="t"/>
            <a:pathLst>
              <a:path extrusionOk="0" h="1322609" w="1286237">
                <a:moveTo>
                  <a:pt x="0" y="0"/>
                </a:moveTo>
                <a:lnTo>
                  <a:pt x="1286237" y="0"/>
                </a:lnTo>
                <a:lnTo>
                  <a:pt x="1286237" y="1322609"/>
                </a:lnTo>
                <a:lnTo>
                  <a:pt x="0" y="1322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23"/>
          <p:cNvSpPr/>
          <p:nvPr/>
        </p:nvSpPr>
        <p:spPr>
          <a:xfrm>
            <a:off x="12096217" y="668357"/>
            <a:ext cx="1257941" cy="1231209"/>
          </a:xfrm>
          <a:custGeom>
            <a:rect b="b" l="l" r="r" t="t"/>
            <a:pathLst>
              <a:path extrusionOk="0" h="1231209" w="1257941">
                <a:moveTo>
                  <a:pt x="0" y="0"/>
                </a:moveTo>
                <a:lnTo>
                  <a:pt x="1257941" y="0"/>
                </a:lnTo>
                <a:lnTo>
                  <a:pt x="1257941" y="1231209"/>
                </a:lnTo>
                <a:lnTo>
                  <a:pt x="0" y="12312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23"/>
          <p:cNvSpPr/>
          <p:nvPr/>
        </p:nvSpPr>
        <p:spPr>
          <a:xfrm>
            <a:off x="6659082" y="745982"/>
            <a:ext cx="1100726" cy="1075960"/>
          </a:xfrm>
          <a:custGeom>
            <a:rect b="b" l="l" r="r" t="t"/>
            <a:pathLst>
              <a:path extrusionOk="0" h="1075960" w="1100726">
                <a:moveTo>
                  <a:pt x="0" y="0"/>
                </a:moveTo>
                <a:lnTo>
                  <a:pt x="1100726" y="0"/>
                </a:lnTo>
                <a:lnTo>
                  <a:pt x="1100726" y="1075960"/>
                </a:lnTo>
                <a:lnTo>
                  <a:pt x="0" y="1075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23"/>
          <p:cNvSpPr/>
          <p:nvPr/>
        </p:nvSpPr>
        <p:spPr>
          <a:xfrm>
            <a:off x="11918685" y="3134371"/>
            <a:ext cx="1978981" cy="930121"/>
          </a:xfrm>
          <a:custGeom>
            <a:rect b="b" l="l" r="r" t="t"/>
            <a:pathLst>
              <a:path extrusionOk="0" h="930121" w="1978981">
                <a:moveTo>
                  <a:pt x="0" y="0"/>
                </a:moveTo>
                <a:lnTo>
                  <a:pt x="1978981" y="0"/>
                </a:lnTo>
                <a:lnTo>
                  <a:pt x="1978981" y="930121"/>
                </a:lnTo>
                <a:lnTo>
                  <a:pt x="0" y="930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23"/>
          <p:cNvSpPr/>
          <p:nvPr/>
        </p:nvSpPr>
        <p:spPr>
          <a:xfrm>
            <a:off x="6438971" y="4988417"/>
            <a:ext cx="1540949" cy="1063255"/>
          </a:xfrm>
          <a:custGeom>
            <a:rect b="b" l="l" r="r" t="t"/>
            <a:pathLst>
              <a:path extrusionOk="0" h="1063255" w="1540949">
                <a:moveTo>
                  <a:pt x="0" y="0"/>
                </a:moveTo>
                <a:lnTo>
                  <a:pt x="1540949" y="0"/>
                </a:lnTo>
                <a:lnTo>
                  <a:pt x="1540949" y="1063255"/>
                </a:lnTo>
                <a:lnTo>
                  <a:pt x="0" y="1063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23"/>
          <p:cNvSpPr/>
          <p:nvPr/>
        </p:nvSpPr>
        <p:spPr>
          <a:xfrm>
            <a:off x="12233725" y="4988417"/>
            <a:ext cx="1348902" cy="1390621"/>
          </a:xfrm>
          <a:custGeom>
            <a:rect b="b" l="l" r="r" t="t"/>
            <a:pathLst>
              <a:path extrusionOk="0" h="1390621" w="1348902">
                <a:moveTo>
                  <a:pt x="0" y="0"/>
                </a:moveTo>
                <a:lnTo>
                  <a:pt x="1348902" y="0"/>
                </a:lnTo>
                <a:lnTo>
                  <a:pt x="1348902" y="1390620"/>
                </a:lnTo>
                <a:lnTo>
                  <a:pt x="0" y="139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23"/>
          <p:cNvSpPr txBox="1"/>
          <p:nvPr/>
        </p:nvSpPr>
        <p:spPr>
          <a:xfrm>
            <a:off x="95101" y="573531"/>
            <a:ext cx="5687681" cy="2620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00" u="none" cap="none" strike="noStrike">
                <a:solidFill>
                  <a:srgbClr val="FFBD59"/>
                </a:solidFill>
                <a:latin typeface="Lato Black"/>
                <a:ea typeface="Lato Black"/>
                <a:cs typeface="Lato Black"/>
                <a:sym typeface="Lato Black"/>
              </a:rPr>
              <a:t>Promotional Strategies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800" u="none" cap="none" strike="noStrike">
              <a:solidFill>
                <a:srgbClr val="FFBD5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8048909" y="699135"/>
            <a:ext cx="3407653" cy="1480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Emphasize the natural ingredients and sustainability of the product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3"/>
          <p:cNvSpPr txBox="1"/>
          <p:nvPr/>
        </p:nvSpPr>
        <p:spPr>
          <a:xfrm>
            <a:off x="13805622" y="620732"/>
            <a:ext cx="3190707" cy="1480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 educational campaigns about hair removal and skin care.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23"/>
          <p:cNvSpPr txBox="1"/>
          <p:nvPr/>
        </p:nvSpPr>
        <p:spPr>
          <a:xfrm>
            <a:off x="8552477" y="2878455"/>
            <a:ext cx="3366208" cy="1480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Collaborate with local influencers and beauty bloggers.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14231920" y="2905125"/>
            <a:ext cx="302738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Offer special promotions and discounts at launch.</a:t>
            </a:r>
            <a:endParaRPr/>
          </a:p>
        </p:txBody>
      </p:sp>
      <p:sp>
        <p:nvSpPr>
          <p:cNvPr id="344" name="Google Shape;344;p23"/>
          <p:cNvSpPr txBox="1"/>
          <p:nvPr/>
        </p:nvSpPr>
        <p:spPr>
          <a:xfrm>
            <a:off x="8658101" y="4831057"/>
            <a:ext cx="2670880" cy="2111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Promote the product throughout holidays and festivals to reach consumers and generate buzz.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3"/>
          <p:cNvSpPr txBox="1"/>
          <p:nvPr/>
        </p:nvSpPr>
        <p:spPr>
          <a:xfrm>
            <a:off x="14231920" y="4831057"/>
            <a:ext cx="3249335" cy="1480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up with local nonprofits. This can boost community trust and brand exposure for Parachute.</a:t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15290102" y="8473417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352" name="Google Shape;352;p24"/>
          <p:cNvSpPr/>
          <p:nvPr/>
        </p:nvSpPr>
        <p:spPr>
          <a:xfrm>
            <a:off x="15829042" y="8242790"/>
            <a:ext cx="5656105" cy="5666599"/>
          </a:xfrm>
          <a:custGeom>
            <a:rect b="b" l="l" r="r" t="t"/>
            <a:pathLst>
              <a:path extrusionOk="0" h="5666599" w="5656105">
                <a:moveTo>
                  <a:pt x="0" y="0"/>
                </a:moveTo>
                <a:lnTo>
                  <a:pt x="5656104" y="0"/>
                </a:lnTo>
                <a:lnTo>
                  <a:pt x="5656104" y="5666599"/>
                </a:lnTo>
                <a:lnTo>
                  <a:pt x="0" y="5666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24"/>
          <p:cNvSpPr/>
          <p:nvPr/>
        </p:nvSpPr>
        <p:spPr>
          <a:xfrm>
            <a:off x="1358936" y="2894292"/>
            <a:ext cx="1363193" cy="1477716"/>
          </a:xfrm>
          <a:custGeom>
            <a:rect b="b" l="l" r="r" t="t"/>
            <a:pathLst>
              <a:path extrusionOk="0" h="1477716" w="1363193">
                <a:moveTo>
                  <a:pt x="0" y="0"/>
                </a:moveTo>
                <a:lnTo>
                  <a:pt x="1363193" y="0"/>
                </a:lnTo>
                <a:lnTo>
                  <a:pt x="1363193" y="1477715"/>
                </a:lnTo>
                <a:lnTo>
                  <a:pt x="0" y="1477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24"/>
          <p:cNvSpPr/>
          <p:nvPr/>
        </p:nvSpPr>
        <p:spPr>
          <a:xfrm>
            <a:off x="5281602" y="2894292"/>
            <a:ext cx="1818727" cy="1477716"/>
          </a:xfrm>
          <a:custGeom>
            <a:rect b="b" l="l" r="r" t="t"/>
            <a:pathLst>
              <a:path extrusionOk="0" h="1477716" w="1818727">
                <a:moveTo>
                  <a:pt x="0" y="0"/>
                </a:moveTo>
                <a:lnTo>
                  <a:pt x="1818727" y="0"/>
                </a:lnTo>
                <a:lnTo>
                  <a:pt x="1818727" y="1477715"/>
                </a:lnTo>
                <a:lnTo>
                  <a:pt x="0" y="1477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24"/>
          <p:cNvSpPr/>
          <p:nvPr/>
        </p:nvSpPr>
        <p:spPr>
          <a:xfrm>
            <a:off x="7969369" y="2780122"/>
            <a:ext cx="1963102" cy="1963102"/>
          </a:xfrm>
          <a:custGeom>
            <a:rect b="b" l="l" r="r" t="t"/>
            <a:pathLst>
              <a:path extrusionOk="0" h="1963102" w="1963102">
                <a:moveTo>
                  <a:pt x="0" y="0"/>
                </a:moveTo>
                <a:lnTo>
                  <a:pt x="1963102" y="0"/>
                </a:lnTo>
                <a:lnTo>
                  <a:pt x="1963102" y="1963102"/>
                </a:lnTo>
                <a:lnTo>
                  <a:pt x="0" y="1963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24"/>
          <p:cNvSpPr/>
          <p:nvPr/>
        </p:nvSpPr>
        <p:spPr>
          <a:xfrm>
            <a:off x="11589351" y="2894292"/>
            <a:ext cx="1851063" cy="1596542"/>
          </a:xfrm>
          <a:custGeom>
            <a:rect b="b" l="l" r="r" t="t"/>
            <a:pathLst>
              <a:path extrusionOk="0" h="1596542" w="1851063">
                <a:moveTo>
                  <a:pt x="0" y="0"/>
                </a:moveTo>
                <a:lnTo>
                  <a:pt x="1851063" y="0"/>
                </a:lnTo>
                <a:lnTo>
                  <a:pt x="1851063" y="1596541"/>
                </a:lnTo>
                <a:lnTo>
                  <a:pt x="0" y="1596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24"/>
          <p:cNvSpPr/>
          <p:nvPr/>
        </p:nvSpPr>
        <p:spPr>
          <a:xfrm>
            <a:off x="15088239" y="2991802"/>
            <a:ext cx="1648526" cy="1751422"/>
          </a:xfrm>
          <a:custGeom>
            <a:rect b="b" l="l" r="r" t="t"/>
            <a:pathLst>
              <a:path extrusionOk="0" h="1751422" w="1648526">
                <a:moveTo>
                  <a:pt x="0" y="0"/>
                </a:moveTo>
                <a:lnTo>
                  <a:pt x="1648526" y="0"/>
                </a:lnTo>
                <a:lnTo>
                  <a:pt x="1648526" y="1751422"/>
                </a:lnTo>
                <a:lnTo>
                  <a:pt x="0" y="1751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24"/>
          <p:cNvSpPr txBox="1"/>
          <p:nvPr/>
        </p:nvSpPr>
        <p:spPr>
          <a:xfrm>
            <a:off x="803529" y="-200025"/>
            <a:ext cx="16294782" cy="31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FFBD59"/>
                </a:solidFill>
                <a:latin typeface="Lato Black"/>
                <a:ea typeface="Lato Black"/>
                <a:cs typeface="Lato Black"/>
                <a:sym typeface="Lato Black"/>
              </a:rPr>
              <a:t>Campaign Name: </a:t>
            </a:r>
            <a:endParaRPr/>
          </a:p>
          <a:p>
            <a:pPr indent="0" lvl="0" marL="0" marR="0" rtl="0" algn="ctr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“Smooth and Sustainable with Soft”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80788" y="4603738"/>
            <a:ext cx="2774095" cy="798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Create a Social Media Buzz</a:t>
            </a:r>
            <a:endParaRPr/>
          </a:p>
        </p:txBody>
      </p:sp>
      <p:sp>
        <p:nvSpPr>
          <p:cNvPr id="360" name="Google Shape;360;p24"/>
          <p:cNvSpPr txBox="1"/>
          <p:nvPr/>
        </p:nvSpPr>
        <p:spPr>
          <a:xfrm>
            <a:off x="4913942" y="4733290"/>
            <a:ext cx="2186387" cy="772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Launch a Website</a:t>
            </a:r>
            <a:endParaRPr/>
          </a:p>
        </p:txBody>
      </p:sp>
      <p:sp>
        <p:nvSpPr>
          <p:cNvPr id="361" name="Google Shape;361;p24"/>
          <p:cNvSpPr txBox="1"/>
          <p:nvPr/>
        </p:nvSpPr>
        <p:spPr>
          <a:xfrm>
            <a:off x="8033779" y="4815828"/>
            <a:ext cx="2220441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Host a Giveaway</a:t>
            </a:r>
            <a:endParaRPr/>
          </a:p>
        </p:txBody>
      </p:sp>
      <p:sp>
        <p:nvSpPr>
          <p:cNvPr id="362" name="Google Shape;362;p24"/>
          <p:cNvSpPr txBox="1"/>
          <p:nvPr/>
        </p:nvSpPr>
        <p:spPr>
          <a:xfrm>
            <a:off x="11028016" y="4904728"/>
            <a:ext cx="2596482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Partner with Sustainable Brands</a:t>
            </a:r>
            <a:endParaRPr/>
          </a:p>
        </p:txBody>
      </p:sp>
      <p:sp>
        <p:nvSpPr>
          <p:cNvPr id="363" name="Google Shape;363;p24"/>
          <p:cNvSpPr txBox="1"/>
          <p:nvPr/>
        </p:nvSpPr>
        <p:spPr>
          <a:xfrm>
            <a:off x="14559772" y="4984103"/>
            <a:ext cx="253854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Measure and Analyze Results</a:t>
            </a:r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14559772" y="6042013"/>
            <a:ext cx="3149140" cy="3303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6205" lvl="1" marL="372411" marR="0" rtl="0" algn="l">
              <a:lnSpc>
                <a:spcPct val="1540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4"/>
              <a:buFont typeface="Arial"/>
              <a:buChar char="•"/>
            </a:pPr>
            <a:r>
              <a:rPr b="0" i="0" lang="en-US" sz="1724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Track website traffic, social media activity, and sales with analytics.</a:t>
            </a:r>
            <a:endParaRPr/>
          </a:p>
          <a:p>
            <a:pPr indent="-186205" lvl="1" marL="372411" marR="0" rtl="0" algn="l">
              <a:lnSpc>
                <a:spcPct val="1540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4"/>
              <a:buFont typeface="Arial"/>
              <a:buChar char="•"/>
            </a:pPr>
            <a:r>
              <a:rPr b="0" i="0" lang="en-US" sz="1724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consumer reviews to improve product and marketing.</a:t>
            </a:r>
            <a:endParaRPr/>
          </a:p>
          <a:p>
            <a:pPr indent="-186205" lvl="1" marL="372411" marR="0" rtl="0" algn="l">
              <a:lnSpc>
                <a:spcPct val="15406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4"/>
              <a:buFont typeface="Arial"/>
              <a:buChar char="•"/>
            </a:pPr>
            <a:r>
              <a:rPr b="0" i="0" lang="en-US" sz="1724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Optimise marketing efforts and consumer happiness with the data.</a:t>
            </a:r>
            <a:endParaRPr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24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11180202" y="6003913"/>
            <a:ext cx="3066844" cy="36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6205" lvl="1" marL="372411" marR="0" rtl="0" algn="l">
              <a:lnSpc>
                <a:spcPct val="1780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4"/>
              <a:buFont typeface="Arial"/>
              <a:buChar char="•"/>
            </a:pPr>
            <a:r>
              <a:rPr b="0" i="0" lang="en-US" sz="1724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Partner with sustainable brands to cross-promote.</a:t>
            </a:r>
            <a:endParaRPr/>
          </a:p>
          <a:p>
            <a:pPr indent="-186205" lvl="1" marL="372411" marR="0" rtl="0" algn="l">
              <a:lnSpc>
                <a:spcPct val="1780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4"/>
              <a:buFont typeface="Arial"/>
              <a:buChar char="•"/>
            </a:pPr>
            <a:r>
              <a:rPr b="0" i="0" lang="en-US" sz="1724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Offer a bundle of Soft and other ecological beauty products at a discount.</a:t>
            </a:r>
            <a:endParaRPr/>
          </a:p>
          <a:p>
            <a:pPr indent="-186205" lvl="1" marL="372411" marR="0" rtl="0" algn="l">
              <a:lnSpc>
                <a:spcPct val="1780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4"/>
              <a:buFont typeface="Arial"/>
              <a:buChar char="•"/>
            </a:pPr>
            <a:r>
              <a:rPr b="0" i="0" lang="en-US" sz="1724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Join social media campaigns and events to promote your brand.</a:t>
            </a:r>
            <a:endParaRPr/>
          </a:p>
          <a:p>
            <a:pPr indent="0" lvl="0" marL="0" marR="0" rtl="0" algn="l">
              <a:lnSpc>
                <a:spcPct val="154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24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24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4"/>
          <p:cNvSpPr txBox="1"/>
          <p:nvPr/>
        </p:nvSpPr>
        <p:spPr>
          <a:xfrm>
            <a:off x="4346963" y="5863432"/>
            <a:ext cx="3320345" cy="3836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890" lvl="1" marL="345780" marR="0" rtl="0" algn="l">
              <a:lnSpc>
                <a:spcPct val="1780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1"/>
              <a:buFont typeface="Arial"/>
              <a:buChar char="•"/>
            </a:pPr>
            <a:r>
              <a:rPr b="0" i="0" lang="en-US" sz="1601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Soft website should highlight its qualities, benefits, and ingredients.</a:t>
            </a:r>
            <a:endParaRPr/>
          </a:p>
          <a:p>
            <a:pPr indent="-172890" lvl="1" marL="345780" marR="0" rtl="0" algn="l">
              <a:lnSpc>
                <a:spcPct val="1780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1"/>
              <a:buFont typeface="Arial"/>
              <a:buChar char="•"/>
            </a:pPr>
            <a:r>
              <a:rPr b="0" i="0" lang="en-US" sz="1601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Consumer evaluations and testimonials establish confidence and trustworthiness.</a:t>
            </a:r>
            <a:endParaRPr/>
          </a:p>
          <a:p>
            <a:pPr indent="-172890" lvl="1" marL="345780" marR="0" rtl="0" algn="l">
              <a:lnSpc>
                <a:spcPct val="1780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1"/>
              <a:buFont typeface="Arial"/>
              <a:buChar char="•"/>
            </a:pPr>
            <a:r>
              <a:rPr b="0" i="0" lang="en-US" sz="1601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Give customers a free trial or discount voucher to try the goods.</a:t>
            </a:r>
            <a:endParaRPr/>
          </a:p>
          <a:p>
            <a:pPr indent="0" lvl="0" marL="0" marR="0" rtl="0" algn="l">
              <a:lnSpc>
                <a:spcPct val="17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1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1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4"/>
          <p:cNvSpPr txBox="1"/>
          <p:nvPr/>
        </p:nvSpPr>
        <p:spPr>
          <a:xfrm>
            <a:off x="7818354" y="5872957"/>
            <a:ext cx="2851031" cy="37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7119" lvl="1" marL="334238" marR="0" rtl="0" algn="l">
              <a:lnSpc>
                <a:spcPct val="1779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8"/>
              <a:buFont typeface="Arial"/>
              <a:buChar char="•"/>
            </a:pPr>
            <a:r>
              <a:rPr b="0" i="0" lang="en-US" sz="1548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Host social media giveaways to attract new clients. Encourage participants to share their hair removal experiences and natural product preferences.</a:t>
            </a:r>
            <a:endParaRPr/>
          </a:p>
          <a:p>
            <a:pPr indent="0" lvl="0" marL="0" marR="0" rtl="0" algn="l">
              <a:lnSpc>
                <a:spcPct val="177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8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67119" lvl="1" marL="334238" marR="0" rtl="0" algn="l">
              <a:lnSpc>
                <a:spcPct val="1779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8"/>
              <a:buFont typeface="Arial"/>
              <a:buChar char="•"/>
            </a:pPr>
            <a:r>
              <a:rPr b="0" i="0" lang="en-US" sz="1548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Offer Soft as the grand prize and other sustainable beauty products as runners-up.</a:t>
            </a:r>
            <a:endParaRPr/>
          </a:p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8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4"/>
          <p:cNvSpPr txBox="1"/>
          <p:nvPr/>
        </p:nvSpPr>
        <p:spPr>
          <a:xfrm>
            <a:off x="683875" y="5863432"/>
            <a:ext cx="3348763" cy="3836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890" lvl="1" marL="345780" marR="0" rtl="0" algn="l">
              <a:lnSpc>
                <a:spcPct val="1780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1"/>
              <a:buFont typeface="Arial"/>
              <a:buChar char="•"/>
            </a:pPr>
            <a:r>
              <a:rPr b="0" i="0" lang="en-US" sz="1601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a teaser video about Soft's natural ingredients and benefits.</a:t>
            </a:r>
            <a:endParaRPr/>
          </a:p>
          <a:p>
            <a:pPr indent="-172890" lvl="1" marL="345780" marR="0" rtl="0" algn="l">
              <a:lnSpc>
                <a:spcPct val="1780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1"/>
              <a:buFont typeface="Arial"/>
              <a:buChar char="•"/>
            </a:pPr>
            <a:r>
              <a:rPr b="0" i="0" lang="en-US" sz="1601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#sustainablebeauty, #naturalhairremoval, and #parachutesoft to gain awareness.</a:t>
            </a:r>
            <a:endParaRPr/>
          </a:p>
          <a:p>
            <a:pPr indent="-172890" lvl="1" marL="345780" marR="0" rtl="0" algn="l">
              <a:lnSpc>
                <a:spcPct val="1780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1"/>
              <a:buFont typeface="Arial"/>
              <a:buChar char="•"/>
            </a:pPr>
            <a:r>
              <a:rPr b="0" i="0" lang="en-US" sz="1601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Partner with beauty and sustainability influencers to promote the product.</a:t>
            </a:r>
            <a:endParaRPr/>
          </a:p>
          <a:p>
            <a:pPr indent="0" lvl="0" marL="0" marR="0" rtl="0" algn="l">
              <a:lnSpc>
                <a:spcPct val="17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1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1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4"/>
          <p:cNvSpPr/>
          <p:nvPr/>
        </p:nvSpPr>
        <p:spPr>
          <a:xfrm>
            <a:off x="15366381" y="20652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375" name="Google Shape;375;p25"/>
          <p:cNvSpPr/>
          <p:nvPr/>
        </p:nvSpPr>
        <p:spPr>
          <a:xfrm rot="-3199660">
            <a:off x="11965573" y="-7379648"/>
            <a:ext cx="12294563" cy="12182794"/>
          </a:xfrm>
          <a:custGeom>
            <a:rect b="b" l="l" r="r" t="t"/>
            <a:pathLst>
              <a:path extrusionOk="0"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25"/>
          <p:cNvSpPr/>
          <p:nvPr/>
        </p:nvSpPr>
        <p:spPr>
          <a:xfrm>
            <a:off x="2484325" y="283170"/>
            <a:ext cx="1430919" cy="1420187"/>
          </a:xfrm>
          <a:custGeom>
            <a:rect b="b" l="l" r="r" t="t"/>
            <a:pathLst>
              <a:path extrusionOk="0" h="1420187" w="1430919">
                <a:moveTo>
                  <a:pt x="0" y="0"/>
                </a:moveTo>
                <a:lnTo>
                  <a:pt x="1430920" y="0"/>
                </a:lnTo>
                <a:lnTo>
                  <a:pt x="1430920" y="1420188"/>
                </a:lnTo>
                <a:lnTo>
                  <a:pt x="0" y="1420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25"/>
          <p:cNvSpPr/>
          <p:nvPr/>
        </p:nvSpPr>
        <p:spPr>
          <a:xfrm>
            <a:off x="2589746" y="3273040"/>
            <a:ext cx="1848242" cy="961086"/>
          </a:xfrm>
          <a:custGeom>
            <a:rect b="b" l="l" r="r" t="t"/>
            <a:pathLst>
              <a:path extrusionOk="0" h="961086" w="1848242">
                <a:moveTo>
                  <a:pt x="0" y="0"/>
                </a:moveTo>
                <a:lnTo>
                  <a:pt x="1848242" y="0"/>
                </a:lnTo>
                <a:lnTo>
                  <a:pt x="1848242" y="961086"/>
                </a:lnTo>
                <a:lnTo>
                  <a:pt x="0" y="961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25"/>
          <p:cNvSpPr/>
          <p:nvPr/>
        </p:nvSpPr>
        <p:spPr>
          <a:xfrm>
            <a:off x="5286484" y="3097264"/>
            <a:ext cx="1233131" cy="1373962"/>
          </a:xfrm>
          <a:custGeom>
            <a:rect b="b" l="l" r="r" t="t"/>
            <a:pathLst>
              <a:path extrusionOk="0" h="1373962" w="1233131">
                <a:moveTo>
                  <a:pt x="0" y="0"/>
                </a:moveTo>
                <a:lnTo>
                  <a:pt x="1233131" y="0"/>
                </a:lnTo>
                <a:lnTo>
                  <a:pt x="1233131" y="1373962"/>
                </a:lnTo>
                <a:lnTo>
                  <a:pt x="0" y="1373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25"/>
          <p:cNvSpPr/>
          <p:nvPr/>
        </p:nvSpPr>
        <p:spPr>
          <a:xfrm>
            <a:off x="370770" y="3273040"/>
            <a:ext cx="1600178" cy="1478164"/>
          </a:xfrm>
          <a:custGeom>
            <a:rect b="b" l="l" r="r" t="t"/>
            <a:pathLst>
              <a:path extrusionOk="0" h="1478164" w="1600178">
                <a:moveTo>
                  <a:pt x="0" y="0"/>
                </a:moveTo>
                <a:lnTo>
                  <a:pt x="1600177" y="0"/>
                </a:lnTo>
                <a:lnTo>
                  <a:pt x="1600177" y="1478164"/>
                </a:lnTo>
                <a:lnTo>
                  <a:pt x="0" y="1478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5"/>
          <p:cNvSpPr/>
          <p:nvPr/>
        </p:nvSpPr>
        <p:spPr>
          <a:xfrm>
            <a:off x="6449137" y="190577"/>
            <a:ext cx="2071463" cy="1760744"/>
          </a:xfrm>
          <a:custGeom>
            <a:rect b="b" l="l" r="r" t="t"/>
            <a:pathLst>
              <a:path extrusionOk="0" h="1760744" w="2071463">
                <a:moveTo>
                  <a:pt x="0" y="0"/>
                </a:moveTo>
                <a:lnTo>
                  <a:pt x="2071463" y="0"/>
                </a:lnTo>
                <a:lnTo>
                  <a:pt x="2071463" y="1760743"/>
                </a:lnTo>
                <a:lnTo>
                  <a:pt x="0" y="1760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25"/>
          <p:cNvSpPr/>
          <p:nvPr/>
        </p:nvSpPr>
        <p:spPr>
          <a:xfrm>
            <a:off x="13133828" y="2594864"/>
            <a:ext cx="1587964" cy="1417258"/>
          </a:xfrm>
          <a:custGeom>
            <a:rect b="b" l="l" r="r" t="t"/>
            <a:pathLst>
              <a:path extrusionOk="0" h="1417258" w="1587964">
                <a:moveTo>
                  <a:pt x="0" y="0"/>
                </a:moveTo>
                <a:lnTo>
                  <a:pt x="1587964" y="0"/>
                </a:lnTo>
                <a:lnTo>
                  <a:pt x="1587964" y="1417258"/>
                </a:lnTo>
                <a:lnTo>
                  <a:pt x="0" y="1417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25"/>
          <p:cNvSpPr/>
          <p:nvPr/>
        </p:nvSpPr>
        <p:spPr>
          <a:xfrm>
            <a:off x="11396535" y="4940160"/>
            <a:ext cx="2242478" cy="637310"/>
          </a:xfrm>
          <a:custGeom>
            <a:rect b="b" l="l" r="r" t="t"/>
            <a:pathLst>
              <a:path extrusionOk="0" h="637310" w="2242478">
                <a:moveTo>
                  <a:pt x="0" y="0"/>
                </a:moveTo>
                <a:lnTo>
                  <a:pt x="2242478" y="0"/>
                </a:lnTo>
                <a:lnTo>
                  <a:pt x="2242478" y="637310"/>
                </a:lnTo>
                <a:lnTo>
                  <a:pt x="0" y="637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10108" l="-19129" r="-19129" t="-38068"/>
            </a:stretch>
          </a:blipFill>
          <a:ln>
            <a:noFill/>
          </a:ln>
        </p:spPr>
      </p:sp>
      <p:sp>
        <p:nvSpPr>
          <p:cNvPr id="383" name="Google Shape;383;p25"/>
          <p:cNvSpPr/>
          <p:nvPr/>
        </p:nvSpPr>
        <p:spPr>
          <a:xfrm>
            <a:off x="15046081" y="4957445"/>
            <a:ext cx="1629090" cy="850607"/>
          </a:xfrm>
          <a:custGeom>
            <a:rect b="b" l="l" r="r" t="t"/>
            <a:pathLst>
              <a:path extrusionOk="0" h="850607" w="1629090">
                <a:moveTo>
                  <a:pt x="0" y="0"/>
                </a:moveTo>
                <a:lnTo>
                  <a:pt x="1629090" y="0"/>
                </a:lnTo>
                <a:lnTo>
                  <a:pt x="1629090" y="850607"/>
                </a:lnTo>
                <a:lnTo>
                  <a:pt x="0" y="850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23666" l="-20344" r="-20144" t="-27265"/>
            </a:stretch>
          </a:blipFill>
          <a:ln>
            <a:noFill/>
          </a:ln>
        </p:spPr>
      </p:sp>
      <p:sp>
        <p:nvSpPr>
          <p:cNvPr id="384" name="Google Shape;384;p25"/>
          <p:cNvSpPr/>
          <p:nvPr/>
        </p:nvSpPr>
        <p:spPr>
          <a:xfrm>
            <a:off x="11435886" y="6083257"/>
            <a:ext cx="2348875" cy="638080"/>
          </a:xfrm>
          <a:custGeom>
            <a:rect b="b" l="l" r="r" t="t"/>
            <a:pathLst>
              <a:path extrusionOk="0" h="638080" w="2348875">
                <a:moveTo>
                  <a:pt x="0" y="0"/>
                </a:moveTo>
                <a:lnTo>
                  <a:pt x="2348875" y="0"/>
                </a:lnTo>
                <a:lnTo>
                  <a:pt x="2348875" y="638080"/>
                </a:lnTo>
                <a:lnTo>
                  <a:pt x="0" y="638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25"/>
          <p:cNvSpPr/>
          <p:nvPr/>
        </p:nvSpPr>
        <p:spPr>
          <a:xfrm>
            <a:off x="14476044" y="6034108"/>
            <a:ext cx="3368559" cy="918364"/>
          </a:xfrm>
          <a:custGeom>
            <a:rect b="b" l="l" r="r" t="t"/>
            <a:pathLst>
              <a:path extrusionOk="0" h="918364" w="3368559">
                <a:moveTo>
                  <a:pt x="0" y="0"/>
                </a:moveTo>
                <a:lnTo>
                  <a:pt x="3368558" y="0"/>
                </a:lnTo>
                <a:lnTo>
                  <a:pt x="3368558" y="918363"/>
                </a:lnTo>
                <a:lnTo>
                  <a:pt x="0" y="918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25"/>
          <p:cNvSpPr/>
          <p:nvPr/>
        </p:nvSpPr>
        <p:spPr>
          <a:xfrm>
            <a:off x="4607723" y="5237280"/>
            <a:ext cx="1031764" cy="1283688"/>
          </a:xfrm>
          <a:custGeom>
            <a:rect b="b" l="l" r="r" t="t"/>
            <a:pathLst>
              <a:path extrusionOk="0" h="1283688" w="1031764">
                <a:moveTo>
                  <a:pt x="0" y="0"/>
                </a:moveTo>
                <a:lnTo>
                  <a:pt x="1031764" y="0"/>
                </a:lnTo>
                <a:lnTo>
                  <a:pt x="1031764" y="1283687"/>
                </a:lnTo>
                <a:lnTo>
                  <a:pt x="0" y="1283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25"/>
          <p:cNvSpPr/>
          <p:nvPr/>
        </p:nvSpPr>
        <p:spPr>
          <a:xfrm>
            <a:off x="2591301" y="5891629"/>
            <a:ext cx="1414148" cy="631316"/>
          </a:xfrm>
          <a:custGeom>
            <a:rect b="b" l="l" r="r" t="t"/>
            <a:pathLst>
              <a:path extrusionOk="0" h="631316" w="1414148">
                <a:moveTo>
                  <a:pt x="0" y="0"/>
                </a:moveTo>
                <a:lnTo>
                  <a:pt x="1414147" y="0"/>
                </a:lnTo>
                <a:lnTo>
                  <a:pt x="1414147" y="631316"/>
                </a:lnTo>
                <a:lnTo>
                  <a:pt x="0" y="631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25"/>
          <p:cNvSpPr/>
          <p:nvPr/>
        </p:nvSpPr>
        <p:spPr>
          <a:xfrm>
            <a:off x="2690126" y="7136212"/>
            <a:ext cx="1019322" cy="1019322"/>
          </a:xfrm>
          <a:custGeom>
            <a:rect b="b" l="l" r="r" t="t"/>
            <a:pathLst>
              <a:path extrusionOk="0" h="1019322" w="1019322">
                <a:moveTo>
                  <a:pt x="0" y="0"/>
                </a:moveTo>
                <a:lnTo>
                  <a:pt x="1019322" y="0"/>
                </a:lnTo>
                <a:lnTo>
                  <a:pt x="1019322" y="1019322"/>
                </a:lnTo>
                <a:lnTo>
                  <a:pt x="0" y="101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25"/>
          <p:cNvSpPr/>
          <p:nvPr/>
        </p:nvSpPr>
        <p:spPr>
          <a:xfrm>
            <a:off x="6242021" y="7417940"/>
            <a:ext cx="1917698" cy="516864"/>
          </a:xfrm>
          <a:custGeom>
            <a:rect b="b" l="l" r="r" t="t"/>
            <a:pathLst>
              <a:path extrusionOk="0" h="516864" w="1917698">
                <a:moveTo>
                  <a:pt x="0" y="0"/>
                </a:moveTo>
                <a:lnTo>
                  <a:pt x="1917698" y="0"/>
                </a:lnTo>
                <a:lnTo>
                  <a:pt x="1917698" y="516864"/>
                </a:lnTo>
                <a:lnTo>
                  <a:pt x="0" y="516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-70330" l="-20863" r="-20381" t="-67441"/>
            </a:stretch>
          </a:blipFill>
          <a:ln>
            <a:noFill/>
          </a:ln>
        </p:spPr>
      </p:sp>
      <p:sp>
        <p:nvSpPr>
          <p:cNvPr id="390" name="Google Shape;390;p25"/>
          <p:cNvSpPr/>
          <p:nvPr/>
        </p:nvSpPr>
        <p:spPr>
          <a:xfrm>
            <a:off x="6185452" y="5880303"/>
            <a:ext cx="1918638" cy="645424"/>
          </a:xfrm>
          <a:custGeom>
            <a:rect b="b" l="l" r="r" t="t"/>
            <a:pathLst>
              <a:path extrusionOk="0" h="645424" w="1918638">
                <a:moveTo>
                  <a:pt x="0" y="0"/>
                </a:moveTo>
                <a:lnTo>
                  <a:pt x="1918639" y="0"/>
                </a:lnTo>
                <a:lnTo>
                  <a:pt x="1918639" y="645424"/>
                </a:lnTo>
                <a:lnTo>
                  <a:pt x="0" y="645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25"/>
          <p:cNvSpPr txBox="1"/>
          <p:nvPr/>
        </p:nvSpPr>
        <p:spPr>
          <a:xfrm>
            <a:off x="10790853" y="438124"/>
            <a:ext cx="5158121" cy="1393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D59"/>
              </a:buClr>
              <a:buSzPts val="5352"/>
              <a:buFont typeface="Lato"/>
              <a:buNone/>
            </a:pPr>
            <a:r>
              <a:rPr b="1" i="0" lang="en-US" sz="5352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DISTRIBUTION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D59"/>
              </a:buClr>
              <a:buSzPts val="5352"/>
              <a:buFont typeface="Lato"/>
              <a:buNone/>
            </a:pPr>
            <a:r>
              <a:rPr b="1" i="0" lang="en-US" sz="5352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Channel</a:t>
            </a:r>
            <a:endParaRPr/>
          </a:p>
        </p:txBody>
      </p:sp>
      <p:sp>
        <p:nvSpPr>
          <p:cNvPr id="392" name="Google Shape;392;p25"/>
          <p:cNvSpPr txBox="1"/>
          <p:nvPr/>
        </p:nvSpPr>
        <p:spPr>
          <a:xfrm>
            <a:off x="1804288" y="1836708"/>
            <a:ext cx="3068687" cy="323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BD59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General Trade / Store</a:t>
            </a:r>
            <a:endParaRPr/>
          </a:p>
        </p:txBody>
      </p:sp>
      <p:sp>
        <p:nvSpPr>
          <p:cNvPr id="393" name="Google Shape;393;p25"/>
          <p:cNvSpPr txBox="1"/>
          <p:nvPr/>
        </p:nvSpPr>
        <p:spPr>
          <a:xfrm>
            <a:off x="2647836" y="4496868"/>
            <a:ext cx="1732062" cy="31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BD59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Cosmetics Stores</a:t>
            </a:r>
            <a:endParaRPr/>
          </a:p>
        </p:txBody>
      </p:sp>
      <p:sp>
        <p:nvSpPr>
          <p:cNvPr id="394" name="Google Shape;394;p25"/>
          <p:cNvSpPr txBox="1"/>
          <p:nvPr/>
        </p:nvSpPr>
        <p:spPr>
          <a:xfrm>
            <a:off x="6589662" y="3503612"/>
            <a:ext cx="2029731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BD59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Urban Neighborhood Grocer</a:t>
            </a:r>
            <a:endParaRPr/>
          </a:p>
        </p:txBody>
      </p:sp>
      <p:sp>
        <p:nvSpPr>
          <p:cNvPr id="395" name="Google Shape;395;p25"/>
          <p:cNvSpPr txBox="1"/>
          <p:nvPr/>
        </p:nvSpPr>
        <p:spPr>
          <a:xfrm>
            <a:off x="197916" y="4957445"/>
            <a:ext cx="1945884" cy="549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BD59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Rural Wet Market Grocer</a:t>
            </a:r>
            <a:endParaRPr/>
          </a:p>
        </p:txBody>
      </p:sp>
      <p:sp>
        <p:nvSpPr>
          <p:cNvPr id="396" name="Google Shape;396;p25"/>
          <p:cNvSpPr txBox="1"/>
          <p:nvPr/>
        </p:nvSpPr>
        <p:spPr>
          <a:xfrm>
            <a:off x="6827091" y="2161793"/>
            <a:ext cx="1533227" cy="31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BD59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Pharmacy shop</a:t>
            </a:r>
            <a:endParaRPr/>
          </a:p>
        </p:txBody>
      </p:sp>
      <p:sp>
        <p:nvSpPr>
          <p:cNvPr id="397" name="Google Shape;397;p25"/>
          <p:cNvSpPr txBox="1"/>
          <p:nvPr/>
        </p:nvSpPr>
        <p:spPr>
          <a:xfrm>
            <a:off x="13318040" y="3986097"/>
            <a:ext cx="17024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BD59"/>
              </a:buClr>
              <a:buSzPts val="2100"/>
              <a:buFont typeface="Lato"/>
              <a:buNone/>
            </a:pPr>
            <a:r>
              <a:rPr b="1" i="0" lang="en-US" sz="21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Modern Trade</a:t>
            </a:r>
            <a:endParaRPr/>
          </a:p>
        </p:txBody>
      </p:sp>
      <p:sp>
        <p:nvSpPr>
          <p:cNvPr id="398" name="Google Shape;398;p25"/>
          <p:cNvSpPr txBox="1"/>
          <p:nvPr/>
        </p:nvSpPr>
        <p:spPr>
          <a:xfrm>
            <a:off x="4160389" y="6721337"/>
            <a:ext cx="1926431" cy="31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BD59"/>
              </a:buClr>
              <a:buSzPts val="1800"/>
              <a:buFont typeface="Lato"/>
              <a:buNone/>
            </a:pPr>
            <a:r>
              <a:rPr b="1" i="0" lang="en-US" sz="18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E-Commerce Store</a:t>
            </a:r>
            <a:endParaRPr/>
          </a:p>
        </p:txBody>
      </p:sp>
      <p:cxnSp>
        <p:nvCxnSpPr>
          <p:cNvPr id="399" name="Google Shape;399;p25"/>
          <p:cNvCxnSpPr/>
          <p:nvPr/>
        </p:nvCxnSpPr>
        <p:spPr>
          <a:xfrm>
            <a:off x="2202601" y="6248460"/>
            <a:ext cx="0" cy="1775504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25"/>
          <p:cNvCxnSpPr/>
          <p:nvPr/>
        </p:nvCxnSpPr>
        <p:spPr>
          <a:xfrm>
            <a:off x="8619393" y="6165458"/>
            <a:ext cx="0" cy="1744215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p25"/>
          <p:cNvSpPr/>
          <p:nvPr/>
        </p:nvSpPr>
        <p:spPr>
          <a:xfrm>
            <a:off x="16375530" y="0"/>
            <a:ext cx="1912470" cy="1076663"/>
          </a:xfrm>
          <a:custGeom>
            <a:rect b="b" l="l" r="r" t="t"/>
            <a:pathLst>
              <a:path extrusionOk="0" h="1076663" w="1912470">
                <a:moveTo>
                  <a:pt x="0" y="0"/>
                </a:moveTo>
                <a:lnTo>
                  <a:pt x="1912470" y="0"/>
                </a:lnTo>
                <a:lnTo>
                  <a:pt x="1912470" y="1076663"/>
                </a:lnTo>
                <a:lnTo>
                  <a:pt x="0" y="1076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02" name="Google Shape;402;p25"/>
          <p:cNvCxnSpPr/>
          <p:nvPr/>
        </p:nvCxnSpPr>
        <p:spPr>
          <a:xfrm rot="5400000">
            <a:off x="1157650" y="2011667"/>
            <a:ext cx="1098900" cy="1072200"/>
          </a:xfrm>
          <a:prstGeom prst="bentConnector3">
            <a:avLst>
              <a:gd fmla="val 50002" name="adj1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03" name="Google Shape;403;p25"/>
          <p:cNvCxnSpPr/>
          <p:nvPr/>
        </p:nvCxnSpPr>
        <p:spPr>
          <a:xfrm flipH="1" rot="-5400000">
            <a:off x="3058004" y="2446032"/>
            <a:ext cx="908700" cy="3939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04" name="Google Shape;404;p25"/>
          <p:cNvCxnSpPr/>
          <p:nvPr/>
        </p:nvCxnSpPr>
        <p:spPr>
          <a:xfrm flipH="1" rot="10800000">
            <a:off x="4465827" y="1338323"/>
            <a:ext cx="2099100" cy="6408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05" name="Google Shape;405;p25"/>
          <p:cNvCxnSpPr/>
          <p:nvPr/>
        </p:nvCxnSpPr>
        <p:spPr>
          <a:xfrm flipH="1" rot="5400000">
            <a:off x="4515055" y="2171817"/>
            <a:ext cx="1083900" cy="8988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0E0E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/>
          <p:nvPr/>
        </p:nvSpPr>
        <p:spPr>
          <a:xfrm>
            <a:off x="13401085" y="-915542"/>
            <a:ext cx="6684287" cy="6684287"/>
          </a:xfrm>
          <a:custGeom>
            <a:rect b="b" l="l" r="r" t="t"/>
            <a:pathLst>
              <a:path extrusionOk="0" h="6684287" w="6684287">
                <a:moveTo>
                  <a:pt x="0" y="0"/>
                </a:moveTo>
                <a:lnTo>
                  <a:pt x="6684287" y="0"/>
                </a:lnTo>
                <a:lnTo>
                  <a:pt x="6684287" y="6684287"/>
                </a:lnTo>
                <a:lnTo>
                  <a:pt x="0" y="66842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26"/>
          <p:cNvSpPr/>
          <p:nvPr/>
        </p:nvSpPr>
        <p:spPr>
          <a:xfrm>
            <a:off x="1028700" y="2578587"/>
            <a:ext cx="2021758" cy="1382377"/>
          </a:xfrm>
          <a:custGeom>
            <a:rect b="b" l="l" r="r" t="t"/>
            <a:pathLst>
              <a:path extrusionOk="0" h="1382377" w="2021758">
                <a:moveTo>
                  <a:pt x="0" y="0"/>
                </a:moveTo>
                <a:lnTo>
                  <a:pt x="2021758" y="0"/>
                </a:lnTo>
                <a:lnTo>
                  <a:pt x="2021758" y="1382377"/>
                </a:lnTo>
                <a:lnTo>
                  <a:pt x="0" y="1382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26"/>
          <p:cNvSpPr/>
          <p:nvPr/>
        </p:nvSpPr>
        <p:spPr>
          <a:xfrm>
            <a:off x="4440027" y="2426602"/>
            <a:ext cx="1825490" cy="1795826"/>
          </a:xfrm>
          <a:custGeom>
            <a:rect b="b" l="l" r="r" t="t"/>
            <a:pathLst>
              <a:path extrusionOk="0" h="1795826" w="1825490">
                <a:moveTo>
                  <a:pt x="0" y="0"/>
                </a:moveTo>
                <a:lnTo>
                  <a:pt x="1825490" y="0"/>
                </a:lnTo>
                <a:lnTo>
                  <a:pt x="1825490" y="1795826"/>
                </a:lnTo>
                <a:lnTo>
                  <a:pt x="0" y="1795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26"/>
          <p:cNvSpPr/>
          <p:nvPr/>
        </p:nvSpPr>
        <p:spPr>
          <a:xfrm>
            <a:off x="7064917" y="2526285"/>
            <a:ext cx="1958845" cy="1596458"/>
          </a:xfrm>
          <a:custGeom>
            <a:rect b="b" l="l" r="r" t="t"/>
            <a:pathLst>
              <a:path extrusionOk="0" h="1596458" w="1958845">
                <a:moveTo>
                  <a:pt x="0" y="0"/>
                </a:moveTo>
                <a:lnTo>
                  <a:pt x="1958844" y="0"/>
                </a:lnTo>
                <a:lnTo>
                  <a:pt x="1958844" y="1596459"/>
                </a:lnTo>
                <a:lnTo>
                  <a:pt x="0" y="1596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26"/>
          <p:cNvSpPr/>
          <p:nvPr/>
        </p:nvSpPr>
        <p:spPr>
          <a:xfrm>
            <a:off x="9823861" y="2526285"/>
            <a:ext cx="1739633" cy="1696142"/>
          </a:xfrm>
          <a:custGeom>
            <a:rect b="b" l="l" r="r" t="t"/>
            <a:pathLst>
              <a:path extrusionOk="0" h="1696142" w="1739633">
                <a:moveTo>
                  <a:pt x="0" y="0"/>
                </a:moveTo>
                <a:lnTo>
                  <a:pt x="1739633" y="0"/>
                </a:lnTo>
                <a:lnTo>
                  <a:pt x="1739633" y="1696143"/>
                </a:lnTo>
                <a:lnTo>
                  <a:pt x="0" y="1696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26"/>
          <p:cNvSpPr/>
          <p:nvPr/>
        </p:nvSpPr>
        <p:spPr>
          <a:xfrm>
            <a:off x="12534466" y="2636515"/>
            <a:ext cx="1733238" cy="1585912"/>
          </a:xfrm>
          <a:custGeom>
            <a:rect b="b" l="l" r="r" t="t"/>
            <a:pathLst>
              <a:path extrusionOk="0" h="1585912" w="1733238">
                <a:moveTo>
                  <a:pt x="0" y="0"/>
                </a:moveTo>
                <a:lnTo>
                  <a:pt x="1733238" y="0"/>
                </a:lnTo>
                <a:lnTo>
                  <a:pt x="1733238" y="1585913"/>
                </a:lnTo>
                <a:lnTo>
                  <a:pt x="0" y="1585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26"/>
          <p:cNvSpPr/>
          <p:nvPr/>
        </p:nvSpPr>
        <p:spPr>
          <a:xfrm>
            <a:off x="15275988" y="2526285"/>
            <a:ext cx="1890518" cy="1777087"/>
          </a:xfrm>
          <a:custGeom>
            <a:rect b="b" l="l" r="r" t="t"/>
            <a:pathLst>
              <a:path extrusionOk="0" h="1777087" w="1890518">
                <a:moveTo>
                  <a:pt x="0" y="0"/>
                </a:moveTo>
                <a:lnTo>
                  <a:pt x="1890518" y="0"/>
                </a:lnTo>
                <a:lnTo>
                  <a:pt x="1890518" y="1777088"/>
                </a:lnTo>
                <a:lnTo>
                  <a:pt x="0" y="1777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26"/>
          <p:cNvSpPr txBox="1"/>
          <p:nvPr/>
        </p:nvSpPr>
        <p:spPr>
          <a:xfrm>
            <a:off x="-695572" y="159385"/>
            <a:ext cx="9375034" cy="17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AA826"/>
                </a:solidFill>
                <a:latin typeface="Lato"/>
                <a:ea typeface="Lato"/>
                <a:cs typeface="Lato"/>
                <a:sym typeface="Lato"/>
              </a:rPr>
              <a:t>SUPPLY CHAIN </a:t>
            </a:r>
            <a:endParaRPr/>
          </a:p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AA826"/>
                </a:solidFill>
                <a:latin typeface="Lato"/>
                <a:ea typeface="Lato"/>
                <a:cs typeface="Lato"/>
                <a:sym typeface="Lato"/>
              </a:rPr>
              <a:t> STRATEGY</a:t>
            </a:r>
            <a:endParaRPr/>
          </a:p>
        </p:txBody>
      </p:sp>
      <p:sp>
        <p:nvSpPr>
          <p:cNvPr id="418" name="Google Shape;418;p26"/>
          <p:cNvSpPr txBox="1"/>
          <p:nvPr/>
        </p:nvSpPr>
        <p:spPr>
          <a:xfrm>
            <a:off x="1028700" y="4574861"/>
            <a:ext cx="2199322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Procurement of raw material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26"/>
          <p:cNvSpPr txBox="1"/>
          <p:nvPr/>
        </p:nvSpPr>
        <p:spPr>
          <a:xfrm>
            <a:off x="4253111" y="4662487"/>
            <a:ext cx="2199322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Determining the quality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26"/>
          <p:cNvSpPr txBox="1"/>
          <p:nvPr/>
        </p:nvSpPr>
        <p:spPr>
          <a:xfrm>
            <a:off x="6944678" y="4574861"/>
            <a:ext cx="2199322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Factory production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9639300" y="4663443"/>
            <a:ext cx="201750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Factory finished goods</a:t>
            </a:r>
            <a:endParaRPr/>
          </a:p>
        </p:txBody>
      </p:sp>
      <p:sp>
        <p:nvSpPr>
          <p:cNvPr id="422" name="Google Shape;422;p26"/>
          <p:cNvSpPr txBox="1"/>
          <p:nvPr/>
        </p:nvSpPr>
        <p:spPr>
          <a:xfrm>
            <a:off x="12534466" y="4663443"/>
            <a:ext cx="1881939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Retailer and vendors</a:t>
            </a:r>
            <a:endParaRPr/>
          </a:p>
        </p:txBody>
      </p:sp>
      <p:sp>
        <p:nvSpPr>
          <p:cNvPr id="423" name="Google Shape;423;p26"/>
          <p:cNvSpPr txBox="1"/>
          <p:nvPr/>
        </p:nvSpPr>
        <p:spPr>
          <a:xfrm>
            <a:off x="15590290" y="4849181"/>
            <a:ext cx="1261914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/>
          </a:p>
        </p:txBody>
      </p:sp>
      <p:cxnSp>
        <p:nvCxnSpPr>
          <p:cNvPr id="424" name="Google Shape;424;p26"/>
          <p:cNvCxnSpPr/>
          <p:nvPr/>
        </p:nvCxnSpPr>
        <p:spPr>
          <a:xfrm>
            <a:off x="1519377" y="6312476"/>
            <a:ext cx="6753391" cy="0"/>
          </a:xfrm>
          <a:prstGeom prst="straightConnector1">
            <a:avLst/>
          </a:prstGeom>
          <a:noFill/>
          <a:ln cap="flat" cmpd="sng" w="38100">
            <a:solidFill>
              <a:srgbClr val="FFBD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5" name="Google Shape;425;p26"/>
          <p:cNvSpPr txBox="1"/>
          <p:nvPr/>
        </p:nvSpPr>
        <p:spPr>
          <a:xfrm>
            <a:off x="2622216" y="6645851"/>
            <a:ext cx="364330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Inbound logistics activities</a:t>
            </a:r>
            <a:endParaRPr/>
          </a:p>
        </p:txBody>
      </p:sp>
      <p:cxnSp>
        <p:nvCxnSpPr>
          <p:cNvPr id="426" name="Google Shape;426;p26"/>
          <p:cNvCxnSpPr/>
          <p:nvPr/>
        </p:nvCxnSpPr>
        <p:spPr>
          <a:xfrm>
            <a:off x="10024389" y="6274376"/>
            <a:ext cx="6753391" cy="0"/>
          </a:xfrm>
          <a:prstGeom prst="straightConnector1">
            <a:avLst/>
          </a:prstGeom>
          <a:noFill/>
          <a:ln cap="flat" cmpd="sng" w="38100">
            <a:solidFill>
              <a:srgbClr val="FFBD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7" name="Google Shape;427;p26"/>
          <p:cNvSpPr txBox="1"/>
          <p:nvPr/>
        </p:nvSpPr>
        <p:spPr>
          <a:xfrm>
            <a:off x="11563494" y="6731576"/>
            <a:ext cx="364330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Outbound logistics activities</a:t>
            </a:r>
            <a:endParaRPr/>
          </a:p>
        </p:txBody>
      </p:sp>
      <p:sp>
        <p:nvSpPr>
          <p:cNvPr id="428" name="Google Shape;428;p26"/>
          <p:cNvSpPr txBox="1"/>
          <p:nvPr/>
        </p:nvSpPr>
        <p:spPr>
          <a:xfrm>
            <a:off x="1376336" y="7640261"/>
            <a:ext cx="2615609" cy="2297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AA826"/>
                </a:solidFill>
                <a:latin typeface="Lato"/>
                <a:ea typeface="Lato"/>
                <a:cs typeface="Lato"/>
                <a:sym typeface="Lato"/>
              </a:rPr>
              <a:t>Raw materials: </a:t>
            </a:r>
            <a:endParaRPr/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Paraffinum  Liquidum</a:t>
            </a:r>
            <a:endParaRPr/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Cetearyl Alcohol</a:t>
            </a:r>
            <a:endParaRPr/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Calcium Hydroxide</a:t>
            </a:r>
            <a:endParaRPr/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Thioglycolic acid </a:t>
            </a:r>
            <a:endParaRPr/>
          </a:p>
          <a:p>
            <a:pPr indent="0" lvl="0" marL="0" marR="0" rtl="0" algn="just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Glycerin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26"/>
          <p:cNvSpPr txBox="1"/>
          <p:nvPr/>
        </p:nvSpPr>
        <p:spPr>
          <a:xfrm>
            <a:off x="3991945" y="7908294"/>
            <a:ext cx="1052215" cy="1573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• Banana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Coconut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Sugar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Papaya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Felatin</a:t>
            </a:r>
            <a:endParaRPr/>
          </a:p>
        </p:txBody>
      </p:sp>
      <p:sp>
        <p:nvSpPr>
          <p:cNvPr id="430" name="Google Shape;430;p26"/>
          <p:cNvSpPr txBox="1"/>
          <p:nvPr/>
        </p:nvSpPr>
        <p:spPr>
          <a:xfrm>
            <a:off x="5837183" y="7524751"/>
            <a:ext cx="3449926" cy="2490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92" u="none" cap="none" strike="noStrike">
                <a:solidFill>
                  <a:srgbClr val="FAA826"/>
                </a:solidFill>
                <a:latin typeface="Lato"/>
                <a:ea typeface="Lato"/>
                <a:cs typeface="Lato"/>
                <a:sym typeface="Lato"/>
              </a:rPr>
              <a:t>Sourcing materials: </a:t>
            </a:r>
            <a:endParaRPr/>
          </a:p>
          <a:p>
            <a:pPr indent="0" lvl="0" marL="0" marR="0" rtl="0" algn="just">
              <a:lnSpc>
                <a:spcPct val="16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Coconuts:  Sri Lanka </a:t>
            </a:r>
            <a:endParaRPr/>
          </a:p>
          <a:p>
            <a:pPr indent="0" lvl="0" marL="0" marR="0" rtl="0" algn="just">
              <a:lnSpc>
                <a:spcPct val="16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Banana:    Noakhali, Bangladesh  </a:t>
            </a:r>
            <a:endParaRPr/>
          </a:p>
          <a:p>
            <a:pPr indent="0" lvl="0" marL="0" marR="0" rtl="0" algn="just">
              <a:lnSpc>
                <a:spcPct val="16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Honey:   Sundarbans; 75% natural honey. </a:t>
            </a:r>
            <a:endParaRPr/>
          </a:p>
          <a:p>
            <a:pPr indent="0" lvl="0" marL="0" marR="0" rtl="0" algn="just">
              <a:lnSpc>
                <a:spcPct val="16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Papaya:   Tangail &amp; India.</a:t>
            </a:r>
            <a:endParaRPr/>
          </a:p>
          <a:p>
            <a:pPr indent="0" lvl="0" marL="0" marR="0" rtl="0" algn="just">
              <a:lnSpc>
                <a:spcPct val="16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Aloe Vera:   Rajasthan, India</a:t>
            </a:r>
            <a:endParaRPr/>
          </a:p>
        </p:txBody>
      </p:sp>
      <p:sp>
        <p:nvSpPr>
          <p:cNvPr id="431" name="Google Shape;431;p26"/>
          <p:cNvSpPr txBox="1"/>
          <p:nvPr/>
        </p:nvSpPr>
        <p:spPr>
          <a:xfrm>
            <a:off x="11154009" y="7906961"/>
            <a:ext cx="5397759" cy="1887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AA826"/>
                </a:solidFill>
                <a:latin typeface="Lato"/>
                <a:ea typeface="Lato"/>
                <a:cs typeface="Lato"/>
                <a:sym typeface="Lato"/>
              </a:rPr>
              <a:t>Packaging Materials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ensure the quality and effectiveness of your hair removal cream, it's important to store it in a cool and dry location that's shielded from sunlight. Parachute sources packaging from China to provide dependable protection for your product.</a:t>
            </a:r>
            <a:endParaRPr/>
          </a:p>
        </p:txBody>
      </p:sp>
      <p:pic>
        <p:nvPicPr>
          <p:cNvPr id="432" name="Google Shape;432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8984" y="49332"/>
            <a:ext cx="2981202" cy="168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/>
          <p:nvPr/>
        </p:nvSpPr>
        <p:spPr>
          <a:xfrm>
            <a:off x="-769283" y="-285966"/>
            <a:ext cx="8178165" cy="8229600"/>
          </a:xfrm>
          <a:custGeom>
            <a:rect b="b" l="l" r="r" t="t"/>
            <a:pathLst>
              <a:path extrusionOk="0"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27"/>
          <p:cNvSpPr txBox="1"/>
          <p:nvPr/>
        </p:nvSpPr>
        <p:spPr>
          <a:xfrm>
            <a:off x="1399914" y="388288"/>
            <a:ext cx="15488173" cy="1781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BD59"/>
                </a:solidFill>
                <a:latin typeface="Lato Black"/>
                <a:ea typeface="Lato Black"/>
                <a:cs typeface="Lato Black"/>
                <a:sym typeface="Lato Black"/>
              </a:rPr>
              <a:t>Current and projected revenue for next 3 years</a:t>
            </a:r>
            <a:endParaRPr/>
          </a:p>
          <a:p>
            <a:pPr indent="0" lvl="0" marL="0" marR="0" rtl="0" algn="ctr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500" u="none" cap="none" strike="noStrike">
              <a:solidFill>
                <a:srgbClr val="FFBD5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39" name="Google Shape;439;p27"/>
          <p:cNvSpPr/>
          <p:nvPr/>
        </p:nvSpPr>
        <p:spPr>
          <a:xfrm>
            <a:off x="4572000" y="398933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 </a:t>
            </a:r>
            <a:endParaRPr/>
          </a:p>
        </p:txBody>
      </p:sp>
      <p:pic>
        <p:nvPicPr>
          <p:cNvPr id="440" name="Google Shape;44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628900"/>
            <a:ext cx="17755085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7"/>
          <p:cNvSpPr/>
          <p:nvPr/>
        </p:nvSpPr>
        <p:spPr>
          <a:xfrm>
            <a:off x="15152801" y="8332620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8"/>
          <p:cNvSpPr/>
          <p:nvPr/>
        </p:nvSpPr>
        <p:spPr>
          <a:xfrm>
            <a:off x="-769283" y="-285966"/>
            <a:ext cx="8178165" cy="8229600"/>
          </a:xfrm>
          <a:custGeom>
            <a:rect b="b" l="l" r="r" t="t"/>
            <a:pathLst>
              <a:path extrusionOk="0"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28"/>
          <p:cNvSpPr txBox="1"/>
          <p:nvPr/>
        </p:nvSpPr>
        <p:spPr>
          <a:xfrm>
            <a:off x="1399914" y="388288"/>
            <a:ext cx="15488173" cy="705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BD59"/>
                </a:solidFill>
                <a:latin typeface="Lato Black"/>
                <a:ea typeface="Lato Black"/>
                <a:cs typeface="Lato Black"/>
                <a:sym typeface="Lato Black"/>
              </a:rPr>
              <a:t>Profit and loss road map</a:t>
            </a:r>
            <a:endParaRPr b="0" i="0" sz="5500" u="none" cap="none" strike="noStrike">
              <a:solidFill>
                <a:srgbClr val="FFBD5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48" name="Google Shape;448;p28"/>
          <p:cNvSpPr/>
          <p:nvPr/>
        </p:nvSpPr>
        <p:spPr>
          <a:xfrm>
            <a:off x="4572000" y="398933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Details </a:t>
            </a:r>
            <a:endParaRPr/>
          </a:p>
        </p:txBody>
      </p:sp>
      <p:pic>
        <p:nvPicPr>
          <p:cNvPr id="449" name="Google Shape;4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2171700"/>
            <a:ext cx="17643109" cy="582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8"/>
          <p:cNvSpPr/>
          <p:nvPr/>
        </p:nvSpPr>
        <p:spPr>
          <a:xfrm>
            <a:off x="15163800" y="100811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8FB"/>
            </a:gs>
            <a:gs pos="74000">
              <a:srgbClr val="AEC5E1"/>
            </a:gs>
            <a:gs pos="83000">
              <a:srgbClr val="AEC5E1"/>
            </a:gs>
            <a:gs pos="100000">
              <a:srgbClr val="C8D8EB"/>
            </a:gs>
          </a:gsLst>
          <a:lin ang="5400000" scaled="0"/>
        </a:gra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/>
          <p:nvPr/>
        </p:nvSpPr>
        <p:spPr>
          <a:xfrm>
            <a:off x="0" y="19339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456" name="Google Shape;456;p29"/>
          <p:cNvSpPr/>
          <p:nvPr/>
        </p:nvSpPr>
        <p:spPr>
          <a:xfrm>
            <a:off x="0" y="0"/>
            <a:ext cx="18288000" cy="4273013"/>
          </a:xfrm>
          <a:custGeom>
            <a:rect b="b" l="l" r="r" t="t"/>
            <a:pathLst>
              <a:path extrusionOk="0"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55580"/>
            </a:stretch>
          </a:blipFill>
          <a:ln>
            <a:noFill/>
          </a:ln>
        </p:spPr>
      </p:sp>
      <p:sp>
        <p:nvSpPr>
          <p:cNvPr id="457" name="Google Shape;457;p29"/>
          <p:cNvSpPr txBox="1"/>
          <p:nvPr/>
        </p:nvSpPr>
        <p:spPr>
          <a:xfrm>
            <a:off x="1447800" y="9157448"/>
            <a:ext cx="2546789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Over The  Wall</a:t>
            </a:r>
            <a:endParaRPr/>
          </a:p>
        </p:txBody>
      </p:sp>
      <p:cxnSp>
        <p:nvCxnSpPr>
          <p:cNvPr id="458" name="Google Shape;458;p29"/>
          <p:cNvCxnSpPr/>
          <p:nvPr/>
        </p:nvCxnSpPr>
        <p:spPr>
          <a:xfrm>
            <a:off x="4120083" y="9375457"/>
            <a:ext cx="8837429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p29"/>
          <p:cNvSpPr txBox="1"/>
          <p:nvPr/>
        </p:nvSpPr>
        <p:spPr>
          <a:xfrm>
            <a:off x="1905000" y="1308281"/>
            <a:ext cx="13267596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Appendix</a:t>
            </a:r>
            <a:endParaRPr/>
          </a:p>
        </p:txBody>
      </p:sp>
      <p:sp>
        <p:nvSpPr>
          <p:cNvPr id="460" name="Google Shape;460;p29"/>
          <p:cNvSpPr txBox="1"/>
          <p:nvPr/>
        </p:nvSpPr>
        <p:spPr>
          <a:xfrm>
            <a:off x="1333500" y="3812717"/>
            <a:ext cx="15621000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Wresearch. (n.d.). Bangladesh Hair Care Market (2022-2028) | Trends, Value. 6Wresearch</a:t>
            </a:r>
            <a:r>
              <a:rPr lang="en-US" sz="2400">
                <a:solidFill>
                  <a:srgbClr val="B2A0C7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https://www.6wresearch.com/industry-report/bangladesh-hair-care-market-2020-2026</a:t>
            </a:r>
            <a:endParaRPr sz="24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2A0C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https://www.indianretailer.com/article/whats-hot/retail-trends/what-are-the-challenges-in-selling-natural-and-organic-products-online.a8126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0" y="9157448"/>
            <a:ext cx="1310754" cy="64013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9"/>
          <p:cNvSpPr/>
          <p:nvPr/>
        </p:nvSpPr>
        <p:spPr>
          <a:xfrm>
            <a:off x="15304716" y="19339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grpSp>
        <p:nvGrpSpPr>
          <p:cNvPr id="97" name="Google Shape;97;p14"/>
          <p:cNvGrpSpPr/>
          <p:nvPr/>
        </p:nvGrpSpPr>
        <p:grpSpPr>
          <a:xfrm>
            <a:off x="1414208" y="3760646"/>
            <a:ext cx="272850" cy="1382854"/>
            <a:chOff x="0" y="0"/>
            <a:chExt cx="363800" cy="1843806"/>
          </a:xfrm>
        </p:grpSpPr>
        <p:sp>
          <p:nvSpPr>
            <p:cNvPr id="98" name="Google Shape;98;p14"/>
            <p:cNvSpPr/>
            <p:nvPr/>
          </p:nvSpPr>
          <p:spPr>
            <a:xfrm>
              <a:off x="0" y="0"/>
              <a:ext cx="363800" cy="1843806"/>
            </a:xfrm>
            <a:custGeom>
              <a:rect b="b" l="l" r="r" t="t"/>
              <a:pathLst>
                <a:path extrusionOk="0" h="1843806" w="363800">
                  <a:moveTo>
                    <a:pt x="0" y="0"/>
                  </a:moveTo>
                  <a:lnTo>
                    <a:pt x="363800" y="0"/>
                  </a:lnTo>
                  <a:lnTo>
                    <a:pt x="363800" y="1843806"/>
                  </a:lnTo>
                  <a:lnTo>
                    <a:pt x="0" y="18438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9" name="Google Shape;99;p14"/>
            <p:cNvSpPr/>
            <p:nvPr/>
          </p:nvSpPr>
          <p:spPr>
            <a:xfrm>
              <a:off x="30827" y="28087"/>
              <a:ext cx="302146" cy="30214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6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5323376" y="3274849"/>
            <a:ext cx="272850" cy="1382854"/>
            <a:chOff x="0" y="0"/>
            <a:chExt cx="363800" cy="1843806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363800" cy="1843806"/>
            </a:xfrm>
            <a:custGeom>
              <a:rect b="b" l="l" r="r" t="t"/>
              <a:pathLst>
                <a:path extrusionOk="0" h="1843806" w="363800">
                  <a:moveTo>
                    <a:pt x="0" y="0"/>
                  </a:moveTo>
                  <a:lnTo>
                    <a:pt x="363800" y="0"/>
                  </a:lnTo>
                  <a:lnTo>
                    <a:pt x="363800" y="1843806"/>
                  </a:lnTo>
                  <a:lnTo>
                    <a:pt x="0" y="18438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2" name="Google Shape;102;p14"/>
            <p:cNvSpPr/>
            <p:nvPr/>
          </p:nvSpPr>
          <p:spPr>
            <a:xfrm>
              <a:off x="30827" y="28087"/>
              <a:ext cx="302146" cy="30214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6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4"/>
          <p:cNvSpPr/>
          <p:nvPr/>
        </p:nvSpPr>
        <p:spPr>
          <a:xfrm>
            <a:off x="15304716" y="8602888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4"/>
          <p:cNvSpPr txBox="1"/>
          <p:nvPr/>
        </p:nvSpPr>
        <p:spPr>
          <a:xfrm>
            <a:off x="11135985" y="1315648"/>
            <a:ext cx="2123660" cy="1227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5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  Cost and Affordability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5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9007575" y="2689896"/>
            <a:ext cx="272850" cy="1382854"/>
            <a:chOff x="0" y="0"/>
            <a:chExt cx="363800" cy="1843806"/>
          </a:xfrm>
        </p:grpSpPr>
        <p:sp>
          <p:nvSpPr>
            <p:cNvPr id="106" name="Google Shape;106;p14"/>
            <p:cNvSpPr/>
            <p:nvPr/>
          </p:nvSpPr>
          <p:spPr>
            <a:xfrm>
              <a:off x="0" y="0"/>
              <a:ext cx="363800" cy="1843806"/>
            </a:xfrm>
            <a:custGeom>
              <a:rect b="b" l="l" r="r" t="t"/>
              <a:pathLst>
                <a:path extrusionOk="0" h="1843806" w="363800">
                  <a:moveTo>
                    <a:pt x="0" y="0"/>
                  </a:moveTo>
                  <a:lnTo>
                    <a:pt x="363800" y="0"/>
                  </a:lnTo>
                  <a:lnTo>
                    <a:pt x="363800" y="1843806"/>
                  </a:lnTo>
                  <a:lnTo>
                    <a:pt x="0" y="18438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7" name="Google Shape;107;p14"/>
            <p:cNvSpPr/>
            <p:nvPr/>
          </p:nvSpPr>
          <p:spPr>
            <a:xfrm>
              <a:off x="30827" y="28087"/>
              <a:ext cx="302146" cy="30214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6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12061390" y="2542704"/>
            <a:ext cx="272850" cy="1382854"/>
            <a:chOff x="0" y="0"/>
            <a:chExt cx="363800" cy="1843806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363800" cy="1843806"/>
            </a:xfrm>
            <a:custGeom>
              <a:rect b="b" l="l" r="r" t="t"/>
              <a:pathLst>
                <a:path extrusionOk="0" h="1843806" w="363800">
                  <a:moveTo>
                    <a:pt x="0" y="0"/>
                  </a:moveTo>
                  <a:lnTo>
                    <a:pt x="363800" y="0"/>
                  </a:lnTo>
                  <a:lnTo>
                    <a:pt x="363800" y="1843806"/>
                  </a:lnTo>
                  <a:lnTo>
                    <a:pt x="0" y="18438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0" name="Google Shape;110;p14"/>
            <p:cNvSpPr/>
            <p:nvPr/>
          </p:nvSpPr>
          <p:spPr>
            <a:xfrm>
              <a:off x="30827" y="28087"/>
              <a:ext cx="302146" cy="30214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6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15304716" y="2201550"/>
            <a:ext cx="272850" cy="1382854"/>
            <a:chOff x="0" y="0"/>
            <a:chExt cx="363800" cy="1843806"/>
          </a:xfrm>
        </p:grpSpPr>
        <p:sp>
          <p:nvSpPr>
            <p:cNvPr id="112" name="Google Shape;112;p14"/>
            <p:cNvSpPr/>
            <p:nvPr/>
          </p:nvSpPr>
          <p:spPr>
            <a:xfrm>
              <a:off x="0" y="0"/>
              <a:ext cx="363800" cy="1843806"/>
            </a:xfrm>
            <a:custGeom>
              <a:rect b="b" l="l" r="r" t="t"/>
              <a:pathLst>
                <a:path extrusionOk="0" h="1843806" w="363800">
                  <a:moveTo>
                    <a:pt x="0" y="0"/>
                  </a:moveTo>
                  <a:lnTo>
                    <a:pt x="363800" y="0"/>
                  </a:lnTo>
                  <a:lnTo>
                    <a:pt x="363800" y="1843806"/>
                  </a:lnTo>
                  <a:lnTo>
                    <a:pt x="0" y="18438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3" name="Google Shape;113;p14"/>
            <p:cNvSpPr/>
            <p:nvPr/>
          </p:nvSpPr>
          <p:spPr>
            <a:xfrm>
              <a:off x="30827" y="28087"/>
              <a:ext cx="302146" cy="30214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6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4"/>
          <p:cNvSpPr/>
          <p:nvPr/>
        </p:nvSpPr>
        <p:spPr>
          <a:xfrm>
            <a:off x="15052553" y="5216341"/>
            <a:ext cx="1300086" cy="1291960"/>
          </a:xfrm>
          <a:custGeom>
            <a:rect b="b" l="l" r="r" t="t"/>
            <a:pathLst>
              <a:path extrusionOk="0" h="1291960" w="1300086">
                <a:moveTo>
                  <a:pt x="0" y="0"/>
                </a:moveTo>
                <a:lnTo>
                  <a:pt x="1300085" y="0"/>
                </a:lnTo>
                <a:lnTo>
                  <a:pt x="1300085" y="1291960"/>
                </a:lnTo>
                <a:lnTo>
                  <a:pt x="0" y="1291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4"/>
          <p:cNvSpPr/>
          <p:nvPr/>
        </p:nvSpPr>
        <p:spPr>
          <a:xfrm>
            <a:off x="11679246" y="5894437"/>
            <a:ext cx="1309988" cy="1121677"/>
          </a:xfrm>
          <a:custGeom>
            <a:rect b="b" l="l" r="r" t="t"/>
            <a:pathLst>
              <a:path extrusionOk="0" h="1121677" w="1309988">
                <a:moveTo>
                  <a:pt x="0" y="0"/>
                </a:moveTo>
                <a:lnTo>
                  <a:pt x="1309988" y="0"/>
                </a:lnTo>
                <a:lnTo>
                  <a:pt x="1309988" y="1121677"/>
                </a:lnTo>
                <a:lnTo>
                  <a:pt x="0" y="1121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4"/>
          <p:cNvSpPr/>
          <p:nvPr/>
        </p:nvSpPr>
        <p:spPr>
          <a:xfrm>
            <a:off x="8658056" y="5951855"/>
            <a:ext cx="1244739" cy="1265300"/>
          </a:xfrm>
          <a:custGeom>
            <a:rect b="b" l="l" r="r" t="t"/>
            <a:pathLst>
              <a:path extrusionOk="0" h="1265300" w="1244739">
                <a:moveTo>
                  <a:pt x="0" y="0"/>
                </a:moveTo>
                <a:lnTo>
                  <a:pt x="1244738" y="0"/>
                </a:lnTo>
                <a:lnTo>
                  <a:pt x="1244738" y="1265300"/>
                </a:lnTo>
                <a:lnTo>
                  <a:pt x="0" y="1265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4"/>
          <p:cNvSpPr/>
          <p:nvPr/>
        </p:nvSpPr>
        <p:spPr>
          <a:xfrm>
            <a:off x="4781820" y="6118226"/>
            <a:ext cx="1628813" cy="1380419"/>
          </a:xfrm>
          <a:custGeom>
            <a:rect b="b" l="l" r="r" t="t"/>
            <a:pathLst>
              <a:path extrusionOk="0" h="1380419" w="1628813">
                <a:moveTo>
                  <a:pt x="0" y="0"/>
                </a:moveTo>
                <a:lnTo>
                  <a:pt x="1628813" y="0"/>
                </a:lnTo>
                <a:lnTo>
                  <a:pt x="1628813" y="1380419"/>
                </a:lnTo>
                <a:lnTo>
                  <a:pt x="0" y="1380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14"/>
          <p:cNvSpPr/>
          <p:nvPr/>
        </p:nvSpPr>
        <p:spPr>
          <a:xfrm>
            <a:off x="1128870" y="6394451"/>
            <a:ext cx="1116376" cy="1478644"/>
          </a:xfrm>
          <a:custGeom>
            <a:rect b="b" l="l" r="r" t="t"/>
            <a:pathLst>
              <a:path extrusionOk="0" h="1478644" w="1116376">
                <a:moveTo>
                  <a:pt x="0" y="0"/>
                </a:moveTo>
                <a:lnTo>
                  <a:pt x="1116376" y="0"/>
                </a:lnTo>
                <a:lnTo>
                  <a:pt x="1116376" y="1478643"/>
                </a:lnTo>
                <a:lnTo>
                  <a:pt x="0" y="1478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14"/>
          <p:cNvSpPr txBox="1"/>
          <p:nvPr/>
        </p:nvSpPr>
        <p:spPr>
          <a:xfrm>
            <a:off x="14164081" y="525908"/>
            <a:ext cx="2554120" cy="16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5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Time-consuming and limited Accessibility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5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347766" y="338208"/>
            <a:ext cx="71342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01" u="none" cap="none" strike="noStrike">
                <a:solidFill>
                  <a:srgbClr val="FEB416"/>
                </a:solidFill>
                <a:latin typeface="Lato"/>
                <a:ea typeface="Lato"/>
                <a:cs typeface="Lato"/>
                <a:sym typeface="Lato"/>
              </a:rPr>
              <a:t>Problem Analysis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625228" y="2845694"/>
            <a:ext cx="2123660" cy="1227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5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Skin Sensitivity and Irritation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5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4308327" y="2250874"/>
            <a:ext cx="2324033" cy="1227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5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Discomfort and Pain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5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8107449" y="1770109"/>
            <a:ext cx="212366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Lack of Long-lasting Results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14112810" y="3928176"/>
            <a:ext cx="2929512" cy="826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Hair removal methods such as shaving often require frequent repetition.</a:t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1056161" y="4207512"/>
            <a:ext cx="2556157" cy="1102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Laser-based hair removal and accompanying products can be expensive.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7832918" y="4297045"/>
            <a:ext cx="2622163" cy="1654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Waxing and shaving only temporarily eliminate hair, requiring frequent treatments to maintain smooth skin.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3925433" y="5015867"/>
            <a:ext cx="3089821" cy="826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Hair removal treatments like waxing and epilating can hurt.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269996" y="5292092"/>
            <a:ext cx="3055362" cy="1102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Sensitive skin makes hair removal products more uncomfortable and irritating.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11065934" y="4971086"/>
            <a:ext cx="8678682" cy="5988371"/>
          </a:xfrm>
          <a:custGeom>
            <a:rect b="b" l="l" r="r" t="t"/>
            <a:pathLst>
              <a:path extrusionOk="0"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15"/>
          <p:cNvSpPr/>
          <p:nvPr/>
        </p:nvSpPr>
        <p:spPr>
          <a:xfrm>
            <a:off x="1028700" y="800376"/>
            <a:ext cx="8931343" cy="2578002"/>
          </a:xfrm>
          <a:custGeom>
            <a:rect b="b" l="l" r="r" t="t"/>
            <a:pathLst>
              <a:path extrusionOk="0" h="660400" w="2287919">
                <a:moveTo>
                  <a:pt x="2163459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163459" y="0"/>
                </a:lnTo>
                <a:cubicBezTo>
                  <a:pt x="2232039" y="0"/>
                  <a:pt x="2287919" y="55880"/>
                  <a:pt x="2287919" y="124460"/>
                </a:cubicBezTo>
                <a:lnTo>
                  <a:pt x="2287919" y="535940"/>
                </a:lnTo>
                <a:cubicBezTo>
                  <a:pt x="2287919" y="604520"/>
                  <a:pt x="2232039" y="660400"/>
                  <a:pt x="2163459" y="6604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2034209" y="3855180"/>
            <a:ext cx="8602126" cy="2578002"/>
          </a:xfrm>
          <a:custGeom>
            <a:rect b="b" l="l" r="r" t="t"/>
            <a:pathLst>
              <a:path extrusionOk="0" h="660400" w="2203584">
                <a:moveTo>
                  <a:pt x="2079124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79124" y="0"/>
                </a:lnTo>
                <a:cubicBezTo>
                  <a:pt x="2147704" y="0"/>
                  <a:pt x="2203584" y="55880"/>
                  <a:pt x="2203584" y="124460"/>
                </a:cubicBezTo>
                <a:lnTo>
                  <a:pt x="2203584" y="535940"/>
                </a:lnTo>
                <a:cubicBezTo>
                  <a:pt x="2203584" y="604520"/>
                  <a:pt x="2147704" y="660400"/>
                  <a:pt x="2079124" y="6604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2822756" y="6920593"/>
            <a:ext cx="10017620" cy="2578002"/>
          </a:xfrm>
          <a:custGeom>
            <a:rect b="b" l="l" r="r" t="t"/>
            <a:pathLst>
              <a:path extrusionOk="0" h="660400" w="2566188">
                <a:moveTo>
                  <a:pt x="2441728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41728" y="0"/>
                </a:lnTo>
                <a:cubicBezTo>
                  <a:pt x="2510308" y="0"/>
                  <a:pt x="2566188" y="55880"/>
                  <a:pt x="2566188" y="124460"/>
                </a:cubicBezTo>
                <a:lnTo>
                  <a:pt x="2566188" y="535940"/>
                </a:lnTo>
                <a:cubicBezTo>
                  <a:pt x="2566188" y="604520"/>
                  <a:pt x="2510308" y="660400"/>
                  <a:pt x="2441728" y="6604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15413588" y="0"/>
            <a:ext cx="2874412" cy="1622652"/>
          </a:xfrm>
          <a:custGeom>
            <a:rect b="b" l="l" r="r" t="t"/>
            <a:pathLst>
              <a:path extrusionOk="0" h="1622652" w="2874412">
                <a:moveTo>
                  <a:pt x="0" y="0"/>
                </a:moveTo>
                <a:lnTo>
                  <a:pt x="2874412" y="0"/>
                </a:lnTo>
                <a:lnTo>
                  <a:pt x="2874412" y="1622652"/>
                </a:lnTo>
                <a:lnTo>
                  <a:pt x="0" y="162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15"/>
          <p:cNvSpPr/>
          <p:nvPr/>
        </p:nvSpPr>
        <p:spPr>
          <a:xfrm rot="-2088237">
            <a:off x="13279144" y="-4468745"/>
            <a:ext cx="12294563" cy="12182794"/>
          </a:xfrm>
          <a:custGeom>
            <a:rect b="b" l="l" r="r" t="t"/>
            <a:pathLst>
              <a:path extrusionOk="0"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5"/>
          <p:cNvSpPr/>
          <p:nvPr/>
        </p:nvSpPr>
        <p:spPr>
          <a:xfrm>
            <a:off x="1384526" y="1255329"/>
            <a:ext cx="1594471" cy="1594471"/>
          </a:xfrm>
          <a:custGeom>
            <a:rect b="b" l="l" r="r" t="t"/>
            <a:pathLst>
              <a:path extrusionOk="0" h="1594471" w="1594471">
                <a:moveTo>
                  <a:pt x="0" y="0"/>
                </a:moveTo>
                <a:lnTo>
                  <a:pt x="1594471" y="0"/>
                </a:lnTo>
                <a:lnTo>
                  <a:pt x="1594471" y="1594471"/>
                </a:lnTo>
                <a:lnTo>
                  <a:pt x="0" y="1594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5"/>
          <p:cNvSpPr/>
          <p:nvPr/>
        </p:nvSpPr>
        <p:spPr>
          <a:xfrm>
            <a:off x="2290436" y="4050354"/>
            <a:ext cx="2058080" cy="2058080"/>
          </a:xfrm>
          <a:custGeom>
            <a:rect b="b" l="l" r="r" t="t"/>
            <a:pathLst>
              <a:path extrusionOk="0" h="2058080" w="2058080">
                <a:moveTo>
                  <a:pt x="0" y="0"/>
                </a:moveTo>
                <a:lnTo>
                  <a:pt x="2058080" y="0"/>
                </a:lnTo>
                <a:lnTo>
                  <a:pt x="2058080" y="2058080"/>
                </a:lnTo>
                <a:lnTo>
                  <a:pt x="0" y="2058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15"/>
          <p:cNvSpPr/>
          <p:nvPr/>
        </p:nvSpPr>
        <p:spPr>
          <a:xfrm>
            <a:off x="3147259" y="7109456"/>
            <a:ext cx="783797" cy="1372073"/>
          </a:xfrm>
          <a:custGeom>
            <a:rect b="b" l="l" r="r" t="t"/>
            <a:pathLst>
              <a:path extrusionOk="0" h="1372073" w="783797">
                <a:moveTo>
                  <a:pt x="0" y="0"/>
                </a:moveTo>
                <a:lnTo>
                  <a:pt x="783797" y="0"/>
                </a:lnTo>
                <a:lnTo>
                  <a:pt x="783797" y="1372073"/>
                </a:lnTo>
                <a:lnTo>
                  <a:pt x="0" y="1372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5"/>
          <p:cNvSpPr/>
          <p:nvPr/>
        </p:nvSpPr>
        <p:spPr>
          <a:xfrm>
            <a:off x="4192131" y="7298959"/>
            <a:ext cx="989500" cy="1052659"/>
          </a:xfrm>
          <a:custGeom>
            <a:rect b="b" l="l" r="r" t="t"/>
            <a:pathLst>
              <a:path extrusionOk="0" h="1052659" w="989500">
                <a:moveTo>
                  <a:pt x="0" y="0"/>
                </a:moveTo>
                <a:lnTo>
                  <a:pt x="989499" y="0"/>
                </a:lnTo>
                <a:lnTo>
                  <a:pt x="989499" y="1052659"/>
                </a:lnTo>
                <a:lnTo>
                  <a:pt x="0" y="105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5"/>
          <p:cNvSpPr/>
          <p:nvPr/>
        </p:nvSpPr>
        <p:spPr>
          <a:xfrm>
            <a:off x="5602040" y="7122896"/>
            <a:ext cx="1404784" cy="1404784"/>
          </a:xfrm>
          <a:custGeom>
            <a:rect b="b" l="l" r="r" t="t"/>
            <a:pathLst>
              <a:path extrusionOk="0" h="1404784" w="1404784">
                <a:moveTo>
                  <a:pt x="0" y="0"/>
                </a:moveTo>
                <a:lnTo>
                  <a:pt x="1404785" y="0"/>
                </a:lnTo>
                <a:lnTo>
                  <a:pt x="1404785" y="1404785"/>
                </a:lnTo>
                <a:lnTo>
                  <a:pt x="0" y="1404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5"/>
          <p:cNvSpPr txBox="1"/>
          <p:nvPr/>
        </p:nvSpPr>
        <p:spPr>
          <a:xfrm>
            <a:off x="3931056" y="1731105"/>
            <a:ext cx="6028987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8F4EB"/>
                </a:solidFill>
                <a:latin typeface="Lato Black"/>
                <a:ea typeface="Lato Black"/>
                <a:cs typeface="Lato Black"/>
                <a:sym typeface="Lato Black"/>
              </a:rPr>
              <a:t>Students and Young Adults &amp; Working Professionals</a:t>
            </a:r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11240694" y="4002729"/>
            <a:ext cx="6275266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 are the customers we want to cater to?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10053103" y="2964100"/>
            <a:ext cx="8650447" cy="813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141" u="none" cap="none" strike="noStrike">
                <a:solidFill>
                  <a:srgbClr val="FFBD59"/>
                </a:solidFill>
                <a:latin typeface="Lato Black"/>
                <a:ea typeface="Lato Black"/>
                <a:cs typeface="Lato Black"/>
                <a:sym typeface="Lato Black"/>
              </a:rPr>
              <a:t>Target Market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4894664" y="4787535"/>
            <a:ext cx="5158439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8F4EB"/>
                </a:solidFill>
                <a:latin typeface="Lato Black"/>
                <a:ea typeface="Lato Black"/>
                <a:cs typeface="Lato Black"/>
                <a:sym typeface="Lato Black"/>
              </a:rPr>
              <a:t>Urban Consumers &amp; Income Groups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8F4E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7499274" y="7509506"/>
            <a:ext cx="5107659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8F4EB"/>
                </a:solidFill>
                <a:latin typeface="Lato Black"/>
                <a:ea typeface="Lato Black"/>
                <a:cs typeface="Lato Black"/>
                <a:sym typeface="Lato Black"/>
              </a:rPr>
              <a:t>Fashion Enthusiasts &amp; Environment and Religious Considerations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8F4E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6"/>
          <p:cNvGrpSpPr/>
          <p:nvPr/>
        </p:nvGrpSpPr>
        <p:grpSpPr>
          <a:xfrm>
            <a:off x="1940741" y="2351346"/>
            <a:ext cx="6905059" cy="2292312"/>
            <a:chOff x="0" y="-66675"/>
            <a:chExt cx="2644808" cy="878012"/>
          </a:xfrm>
        </p:grpSpPr>
        <p:sp>
          <p:nvSpPr>
            <p:cNvPr id="154" name="Google Shape;154;p16"/>
            <p:cNvSpPr/>
            <p:nvPr/>
          </p:nvSpPr>
          <p:spPr>
            <a:xfrm>
              <a:off x="0" y="0"/>
              <a:ext cx="2644808" cy="811337"/>
            </a:xfrm>
            <a:custGeom>
              <a:rect b="b" l="l" r="r" t="t"/>
              <a:pathLst>
                <a:path extrusionOk="0" h="811337" w="2644808">
                  <a:moveTo>
                    <a:pt x="203200" y="0"/>
                  </a:moveTo>
                  <a:lnTo>
                    <a:pt x="2644808" y="0"/>
                  </a:lnTo>
                  <a:lnTo>
                    <a:pt x="2441608" y="811337"/>
                  </a:lnTo>
                  <a:lnTo>
                    <a:pt x="0" y="811337"/>
                  </a:lnTo>
                  <a:lnTo>
                    <a:pt x="203200" y="0"/>
                  </a:lnTo>
                  <a:close/>
                </a:path>
              </a:pathLst>
            </a:custGeom>
            <a:gradFill>
              <a:gsLst>
                <a:gs pos="0">
                  <a:srgbClr val="0CC0DF"/>
                </a:gs>
                <a:gs pos="100000">
                  <a:srgbClr val="FFDE59"/>
                </a:gs>
              </a:gsLst>
              <a:lin ang="0" scaled="0"/>
            </a:gradFill>
            <a:ln cap="sq" cmpd="sng" w="38100">
              <a:solidFill>
                <a:srgbClr val="03AFE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5" name="Google Shape;155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6"/>
          <p:cNvGrpSpPr/>
          <p:nvPr/>
        </p:nvGrpSpPr>
        <p:grpSpPr>
          <a:xfrm>
            <a:off x="1940741" y="2699779"/>
            <a:ext cx="2008792" cy="1671378"/>
            <a:chOff x="0" y="-66675"/>
            <a:chExt cx="812800" cy="676275"/>
          </a:xfrm>
        </p:grpSpPr>
        <p:sp>
          <p:nvSpPr>
            <p:cNvPr id="157" name="Google Shape;157;p16"/>
            <p:cNvSpPr/>
            <p:nvPr/>
          </p:nvSpPr>
          <p:spPr>
            <a:xfrm>
              <a:off x="0" y="0"/>
              <a:ext cx="812800" cy="609600"/>
            </a:xfrm>
            <a:custGeom>
              <a:rect b="b" l="l" r="r" t="t"/>
              <a:pathLst>
                <a:path extrusionOk="0"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AFE9"/>
            </a:solidFill>
            <a:ln>
              <a:noFill/>
            </a:ln>
          </p:spPr>
        </p:sp>
        <p:sp>
          <p:nvSpPr>
            <p:cNvPr id="158" name="Google Shape;158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1940741" y="4969425"/>
            <a:ext cx="6905059" cy="2106002"/>
            <a:chOff x="0" y="-66675"/>
            <a:chExt cx="2644808" cy="806651"/>
          </a:xfrm>
        </p:grpSpPr>
        <p:sp>
          <p:nvSpPr>
            <p:cNvPr id="160" name="Google Shape;160;p16"/>
            <p:cNvSpPr/>
            <p:nvPr/>
          </p:nvSpPr>
          <p:spPr>
            <a:xfrm>
              <a:off x="0" y="0"/>
              <a:ext cx="2644808" cy="739976"/>
            </a:xfrm>
            <a:custGeom>
              <a:rect b="b" l="l" r="r" t="t"/>
              <a:pathLst>
                <a:path extrusionOk="0" h="739976" w="2644808">
                  <a:moveTo>
                    <a:pt x="203200" y="0"/>
                  </a:moveTo>
                  <a:lnTo>
                    <a:pt x="2644808" y="0"/>
                  </a:lnTo>
                  <a:lnTo>
                    <a:pt x="2441608" y="739976"/>
                  </a:lnTo>
                  <a:lnTo>
                    <a:pt x="0" y="739976"/>
                  </a:lnTo>
                  <a:lnTo>
                    <a:pt x="203200" y="0"/>
                  </a:lnTo>
                  <a:close/>
                </a:path>
              </a:pathLst>
            </a:custGeom>
            <a:gradFill>
              <a:gsLst>
                <a:gs pos="0">
                  <a:srgbClr val="0CC0DF"/>
                </a:gs>
                <a:gs pos="100000">
                  <a:srgbClr val="FFDE59"/>
                </a:gs>
              </a:gsLst>
              <a:lin ang="0" scaled="0"/>
            </a:gradFill>
            <a:ln cap="sq" cmpd="sng" w="38100">
              <a:solidFill>
                <a:srgbClr val="FE82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1" name="Google Shape;161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6"/>
          <p:cNvGrpSpPr/>
          <p:nvPr/>
        </p:nvGrpSpPr>
        <p:grpSpPr>
          <a:xfrm>
            <a:off x="1940741" y="4978716"/>
            <a:ext cx="2008792" cy="1671378"/>
            <a:chOff x="0" y="-66675"/>
            <a:chExt cx="812800" cy="67627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812800" cy="609600"/>
            </a:xfrm>
            <a:custGeom>
              <a:rect b="b" l="l" r="r" t="t"/>
              <a:pathLst>
                <a:path extrusionOk="0"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E8200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16"/>
          <p:cNvGrpSpPr/>
          <p:nvPr/>
        </p:nvGrpSpPr>
        <p:grpSpPr>
          <a:xfrm>
            <a:off x="1940741" y="7432114"/>
            <a:ext cx="6853759" cy="2170127"/>
            <a:chOff x="0" y="-66675"/>
            <a:chExt cx="2625160" cy="831212"/>
          </a:xfrm>
        </p:grpSpPr>
        <p:sp>
          <p:nvSpPr>
            <p:cNvPr id="166" name="Google Shape;166;p16"/>
            <p:cNvSpPr/>
            <p:nvPr/>
          </p:nvSpPr>
          <p:spPr>
            <a:xfrm>
              <a:off x="0" y="0"/>
              <a:ext cx="2625160" cy="764537"/>
            </a:xfrm>
            <a:custGeom>
              <a:rect b="b" l="l" r="r" t="t"/>
              <a:pathLst>
                <a:path extrusionOk="0" h="764537" w="2625160">
                  <a:moveTo>
                    <a:pt x="203200" y="0"/>
                  </a:moveTo>
                  <a:lnTo>
                    <a:pt x="2625160" y="0"/>
                  </a:lnTo>
                  <a:lnTo>
                    <a:pt x="2421960" y="764537"/>
                  </a:lnTo>
                  <a:lnTo>
                    <a:pt x="0" y="764537"/>
                  </a:lnTo>
                  <a:lnTo>
                    <a:pt x="203200" y="0"/>
                  </a:lnTo>
                  <a:close/>
                </a:path>
              </a:pathLst>
            </a:custGeom>
            <a:gradFill>
              <a:gsLst>
                <a:gs pos="0">
                  <a:srgbClr val="0CC0DF"/>
                </a:gs>
                <a:gs pos="100000">
                  <a:srgbClr val="FFDE59"/>
                </a:gs>
              </a:gsLst>
              <a:lin ang="0" scaled="0"/>
            </a:gradFill>
            <a:ln cap="sq" cmpd="sng" w="38100">
              <a:solidFill>
                <a:srgbClr val="00D4E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7" name="Google Shape;167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16"/>
          <p:cNvGrpSpPr/>
          <p:nvPr/>
        </p:nvGrpSpPr>
        <p:grpSpPr>
          <a:xfrm>
            <a:off x="1940741" y="7287189"/>
            <a:ext cx="2008792" cy="1671378"/>
            <a:chOff x="0" y="-66675"/>
            <a:chExt cx="812800" cy="676275"/>
          </a:xfrm>
        </p:grpSpPr>
        <p:sp>
          <p:nvSpPr>
            <p:cNvPr id="169" name="Google Shape;169;p16"/>
            <p:cNvSpPr/>
            <p:nvPr/>
          </p:nvSpPr>
          <p:spPr>
            <a:xfrm>
              <a:off x="0" y="0"/>
              <a:ext cx="812800" cy="609600"/>
            </a:xfrm>
            <a:custGeom>
              <a:rect b="b" l="l" r="r" t="t"/>
              <a:pathLst>
                <a:path extrusionOk="0"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D4E1"/>
            </a:solidFill>
            <a:ln>
              <a:noFill/>
            </a:ln>
          </p:spPr>
        </p:sp>
        <p:sp>
          <p:nvSpPr>
            <p:cNvPr id="170" name="Google Shape;170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9493497" y="2351346"/>
            <a:ext cx="7166487" cy="2292312"/>
            <a:chOff x="0" y="-66675"/>
            <a:chExt cx="2744942" cy="878012"/>
          </a:xfrm>
        </p:grpSpPr>
        <p:sp>
          <p:nvSpPr>
            <p:cNvPr id="172" name="Google Shape;172;p16"/>
            <p:cNvSpPr/>
            <p:nvPr/>
          </p:nvSpPr>
          <p:spPr>
            <a:xfrm>
              <a:off x="0" y="0"/>
              <a:ext cx="2744942" cy="811337"/>
            </a:xfrm>
            <a:custGeom>
              <a:rect b="b" l="l" r="r" t="t"/>
              <a:pathLst>
                <a:path extrusionOk="0" h="811337" w="2744942">
                  <a:moveTo>
                    <a:pt x="203200" y="0"/>
                  </a:moveTo>
                  <a:lnTo>
                    <a:pt x="2744942" y="0"/>
                  </a:lnTo>
                  <a:lnTo>
                    <a:pt x="2541742" y="811337"/>
                  </a:lnTo>
                  <a:lnTo>
                    <a:pt x="0" y="811337"/>
                  </a:lnTo>
                  <a:lnTo>
                    <a:pt x="203200" y="0"/>
                  </a:lnTo>
                  <a:close/>
                </a:path>
              </a:pathLst>
            </a:custGeom>
            <a:gradFill>
              <a:gsLst>
                <a:gs pos="0">
                  <a:srgbClr val="0CC0DF"/>
                </a:gs>
                <a:gs pos="100000">
                  <a:srgbClr val="FFDE59"/>
                </a:gs>
              </a:gsLst>
              <a:lin ang="0" scaled="0"/>
            </a:gradFill>
            <a:ln cap="sq" cmpd="sng" w="38100">
              <a:solidFill>
                <a:srgbClr val="014B78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3" name="Google Shape;173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6"/>
          <p:cNvGrpSpPr/>
          <p:nvPr/>
        </p:nvGrpSpPr>
        <p:grpSpPr>
          <a:xfrm>
            <a:off x="9493497" y="2699779"/>
            <a:ext cx="2008792" cy="1671378"/>
            <a:chOff x="0" y="-66675"/>
            <a:chExt cx="812800" cy="676275"/>
          </a:xfrm>
        </p:grpSpPr>
        <p:sp>
          <p:nvSpPr>
            <p:cNvPr id="175" name="Google Shape;175;p16"/>
            <p:cNvSpPr/>
            <p:nvPr/>
          </p:nvSpPr>
          <p:spPr>
            <a:xfrm>
              <a:off x="0" y="0"/>
              <a:ext cx="812800" cy="609600"/>
            </a:xfrm>
            <a:custGeom>
              <a:rect b="b" l="l" r="r" t="t"/>
              <a:pathLst>
                <a:path extrusionOk="0"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76" name="Google Shape;176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9493497" y="5149532"/>
            <a:ext cx="7001895" cy="2051368"/>
            <a:chOff x="0" y="-66675"/>
            <a:chExt cx="2681899" cy="785725"/>
          </a:xfrm>
        </p:grpSpPr>
        <p:sp>
          <p:nvSpPr>
            <p:cNvPr id="178" name="Google Shape;178;p16"/>
            <p:cNvSpPr/>
            <p:nvPr/>
          </p:nvSpPr>
          <p:spPr>
            <a:xfrm>
              <a:off x="0" y="0"/>
              <a:ext cx="2681899" cy="719050"/>
            </a:xfrm>
            <a:custGeom>
              <a:rect b="b" l="l" r="r" t="t"/>
              <a:pathLst>
                <a:path extrusionOk="0" h="719050" w="2681899">
                  <a:moveTo>
                    <a:pt x="203200" y="0"/>
                  </a:moveTo>
                  <a:lnTo>
                    <a:pt x="2681899" y="0"/>
                  </a:lnTo>
                  <a:lnTo>
                    <a:pt x="2478699" y="719050"/>
                  </a:lnTo>
                  <a:lnTo>
                    <a:pt x="0" y="719050"/>
                  </a:lnTo>
                  <a:lnTo>
                    <a:pt x="203200" y="0"/>
                  </a:lnTo>
                  <a:close/>
                </a:path>
              </a:pathLst>
            </a:custGeom>
            <a:gradFill>
              <a:gsLst>
                <a:gs pos="0">
                  <a:srgbClr val="0CC0DF"/>
                </a:gs>
                <a:gs pos="100000">
                  <a:srgbClr val="FFDE59"/>
                </a:gs>
              </a:gsLst>
              <a:lin ang="0" scaled="0"/>
            </a:gradFill>
            <a:ln cap="sq" cmpd="sng" w="38100">
              <a:solidFill>
                <a:srgbClr val="FDD302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9" name="Google Shape;179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6"/>
          <p:cNvGrpSpPr/>
          <p:nvPr/>
        </p:nvGrpSpPr>
        <p:grpSpPr>
          <a:xfrm>
            <a:off x="9493497" y="4978716"/>
            <a:ext cx="2008792" cy="1671378"/>
            <a:chOff x="0" y="-66675"/>
            <a:chExt cx="812800" cy="676275"/>
          </a:xfrm>
        </p:grpSpPr>
        <p:sp>
          <p:nvSpPr>
            <p:cNvPr id="181" name="Google Shape;181;p16"/>
            <p:cNvSpPr/>
            <p:nvPr/>
          </p:nvSpPr>
          <p:spPr>
            <a:xfrm>
              <a:off x="0" y="0"/>
              <a:ext cx="812800" cy="609600"/>
            </a:xfrm>
            <a:custGeom>
              <a:rect b="b" l="l" r="r" t="t"/>
              <a:pathLst>
                <a:path extrusionOk="0"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DD302"/>
            </a:solidFill>
            <a:ln>
              <a:noFill/>
            </a:ln>
          </p:spPr>
        </p:sp>
        <p:sp>
          <p:nvSpPr>
            <p:cNvPr id="182" name="Google Shape;182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9493497" y="7432114"/>
            <a:ext cx="6853759" cy="2051965"/>
            <a:chOff x="0" y="-66675"/>
            <a:chExt cx="2625160" cy="785953"/>
          </a:xfrm>
        </p:grpSpPr>
        <p:sp>
          <p:nvSpPr>
            <p:cNvPr id="184" name="Google Shape;184;p16"/>
            <p:cNvSpPr/>
            <p:nvPr/>
          </p:nvSpPr>
          <p:spPr>
            <a:xfrm>
              <a:off x="0" y="0"/>
              <a:ext cx="2625160" cy="719278"/>
            </a:xfrm>
            <a:custGeom>
              <a:rect b="b" l="l" r="r" t="t"/>
              <a:pathLst>
                <a:path extrusionOk="0" h="719278" w="2625160">
                  <a:moveTo>
                    <a:pt x="203200" y="0"/>
                  </a:moveTo>
                  <a:lnTo>
                    <a:pt x="2625160" y="0"/>
                  </a:lnTo>
                  <a:lnTo>
                    <a:pt x="2421960" y="719278"/>
                  </a:lnTo>
                  <a:lnTo>
                    <a:pt x="0" y="719278"/>
                  </a:lnTo>
                  <a:lnTo>
                    <a:pt x="203200" y="0"/>
                  </a:lnTo>
                  <a:close/>
                </a:path>
              </a:pathLst>
            </a:custGeom>
            <a:gradFill>
              <a:gsLst>
                <a:gs pos="0">
                  <a:srgbClr val="0CC0DF"/>
                </a:gs>
                <a:gs pos="100000">
                  <a:srgbClr val="FFDE59"/>
                </a:gs>
              </a:gsLst>
              <a:lin ang="0" scaled="0"/>
            </a:gradFill>
            <a:ln cap="sq" cmpd="sng" w="38100">
              <a:solidFill>
                <a:srgbClr val="FF8887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5" name="Google Shape;185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6"/>
          <p:cNvGrpSpPr/>
          <p:nvPr/>
        </p:nvGrpSpPr>
        <p:grpSpPr>
          <a:xfrm>
            <a:off x="9493497" y="7287189"/>
            <a:ext cx="2008792" cy="1671378"/>
            <a:chOff x="0" y="-66675"/>
            <a:chExt cx="812800" cy="676275"/>
          </a:xfrm>
        </p:grpSpPr>
        <p:sp>
          <p:nvSpPr>
            <p:cNvPr id="187" name="Google Shape;187;p16"/>
            <p:cNvSpPr/>
            <p:nvPr/>
          </p:nvSpPr>
          <p:spPr>
            <a:xfrm>
              <a:off x="0" y="0"/>
              <a:ext cx="812800" cy="609600"/>
            </a:xfrm>
            <a:custGeom>
              <a:rect b="b" l="l" r="r" t="t"/>
              <a:pathLst>
                <a:path extrusionOk="0"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8887"/>
            </a:solidFill>
            <a:ln>
              <a:noFill/>
            </a:ln>
          </p:spPr>
        </p:sp>
        <p:sp>
          <p:nvSpPr>
            <p:cNvPr id="188" name="Google Shape;188;p16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16859148" y="9033912"/>
            <a:ext cx="1811406" cy="568329"/>
          </a:xfrm>
          <a:custGeom>
            <a:rect b="b" l="l" r="r" t="t"/>
            <a:pathLst>
              <a:path extrusionOk="0" h="568329" w="1811406">
                <a:moveTo>
                  <a:pt x="0" y="0"/>
                </a:moveTo>
                <a:lnTo>
                  <a:pt x="1811406" y="0"/>
                </a:lnTo>
                <a:lnTo>
                  <a:pt x="1811406" y="568328"/>
                </a:lnTo>
                <a:lnTo>
                  <a:pt x="0" y="568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0" name="Google Shape;190;p16"/>
          <p:cNvGrpSpPr/>
          <p:nvPr/>
        </p:nvGrpSpPr>
        <p:grpSpPr>
          <a:xfrm>
            <a:off x="539983" y="-2074838"/>
            <a:ext cx="2882434" cy="2882434"/>
            <a:chOff x="0" y="0"/>
            <a:chExt cx="812800" cy="812800"/>
          </a:xfrm>
        </p:grpSpPr>
        <p:sp>
          <p:nvSpPr>
            <p:cNvPr id="191" name="Google Shape;191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6"/>
          <p:cNvSpPr/>
          <p:nvPr/>
        </p:nvSpPr>
        <p:spPr>
          <a:xfrm>
            <a:off x="-1639813" y="3086100"/>
            <a:ext cx="1992249" cy="41148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6"/>
          <p:cNvSpPr/>
          <p:nvPr/>
        </p:nvSpPr>
        <p:spPr>
          <a:xfrm>
            <a:off x="17935652" y="2960627"/>
            <a:ext cx="1992249" cy="41148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6"/>
          <p:cNvSpPr/>
          <p:nvPr/>
        </p:nvSpPr>
        <p:spPr>
          <a:xfrm>
            <a:off x="10035728" y="3105181"/>
            <a:ext cx="924330" cy="924330"/>
          </a:xfrm>
          <a:custGeom>
            <a:rect b="b" l="l" r="r" t="t"/>
            <a:pathLst>
              <a:path extrusionOk="0" h="924330" w="924330">
                <a:moveTo>
                  <a:pt x="0" y="0"/>
                </a:moveTo>
                <a:lnTo>
                  <a:pt x="924330" y="0"/>
                </a:lnTo>
                <a:lnTo>
                  <a:pt x="924330" y="924329"/>
                </a:lnTo>
                <a:lnTo>
                  <a:pt x="0" y="924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6"/>
          <p:cNvSpPr/>
          <p:nvPr/>
        </p:nvSpPr>
        <p:spPr>
          <a:xfrm>
            <a:off x="10035728" y="7606189"/>
            <a:ext cx="1210181" cy="1210181"/>
          </a:xfrm>
          <a:custGeom>
            <a:rect b="b" l="l" r="r" t="t"/>
            <a:pathLst>
              <a:path extrusionOk="0" h="1210181" w="1210181">
                <a:moveTo>
                  <a:pt x="0" y="0"/>
                </a:moveTo>
                <a:lnTo>
                  <a:pt x="1210181" y="0"/>
                </a:lnTo>
                <a:lnTo>
                  <a:pt x="1210181" y="1210181"/>
                </a:lnTo>
                <a:lnTo>
                  <a:pt x="0" y="1210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6"/>
          <p:cNvSpPr/>
          <p:nvPr/>
        </p:nvSpPr>
        <p:spPr>
          <a:xfrm>
            <a:off x="9894158" y="5649894"/>
            <a:ext cx="1351752" cy="795844"/>
          </a:xfrm>
          <a:custGeom>
            <a:rect b="b" l="l" r="r" t="t"/>
            <a:pathLst>
              <a:path extrusionOk="0" h="795844" w="1351752">
                <a:moveTo>
                  <a:pt x="0" y="0"/>
                </a:moveTo>
                <a:lnTo>
                  <a:pt x="1351751" y="0"/>
                </a:lnTo>
                <a:lnTo>
                  <a:pt x="1351751" y="795843"/>
                </a:lnTo>
                <a:lnTo>
                  <a:pt x="0" y="795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6"/>
          <p:cNvSpPr/>
          <p:nvPr/>
        </p:nvSpPr>
        <p:spPr>
          <a:xfrm>
            <a:off x="2575861" y="7846952"/>
            <a:ext cx="700196" cy="697570"/>
          </a:xfrm>
          <a:custGeom>
            <a:rect b="b" l="l" r="r" t="t"/>
            <a:pathLst>
              <a:path extrusionOk="0" h="697570" w="700196">
                <a:moveTo>
                  <a:pt x="0" y="0"/>
                </a:moveTo>
                <a:lnTo>
                  <a:pt x="700196" y="0"/>
                </a:lnTo>
                <a:lnTo>
                  <a:pt x="700196" y="697570"/>
                </a:lnTo>
                <a:lnTo>
                  <a:pt x="0" y="697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16"/>
          <p:cNvSpPr/>
          <p:nvPr/>
        </p:nvSpPr>
        <p:spPr>
          <a:xfrm>
            <a:off x="2454872" y="5482366"/>
            <a:ext cx="980530" cy="963371"/>
          </a:xfrm>
          <a:custGeom>
            <a:rect b="b" l="l" r="r" t="t"/>
            <a:pathLst>
              <a:path extrusionOk="0" h="963371" w="980530">
                <a:moveTo>
                  <a:pt x="0" y="0"/>
                </a:moveTo>
                <a:lnTo>
                  <a:pt x="980530" y="0"/>
                </a:lnTo>
                <a:lnTo>
                  <a:pt x="980530" y="963371"/>
                </a:lnTo>
                <a:lnTo>
                  <a:pt x="0" y="963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16"/>
          <p:cNvSpPr/>
          <p:nvPr/>
        </p:nvSpPr>
        <p:spPr>
          <a:xfrm>
            <a:off x="2524866" y="3112834"/>
            <a:ext cx="751191" cy="943410"/>
          </a:xfrm>
          <a:custGeom>
            <a:rect b="b" l="l" r="r" t="t"/>
            <a:pathLst>
              <a:path extrusionOk="0" h="943410" w="751191">
                <a:moveTo>
                  <a:pt x="0" y="0"/>
                </a:moveTo>
                <a:lnTo>
                  <a:pt x="751191" y="0"/>
                </a:lnTo>
                <a:lnTo>
                  <a:pt x="751191" y="943411"/>
                </a:lnTo>
                <a:lnTo>
                  <a:pt x="0" y="943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6"/>
          <p:cNvSpPr txBox="1"/>
          <p:nvPr/>
        </p:nvSpPr>
        <p:spPr>
          <a:xfrm>
            <a:off x="3961452" y="2724770"/>
            <a:ext cx="3813412" cy="84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Traditional Methods</a:t>
            </a:r>
            <a:endParaRPr/>
          </a:p>
          <a:p>
            <a:pPr indent="0" lvl="1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52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3961452" y="899873"/>
            <a:ext cx="9740971" cy="755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99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COMPETITOR ANALYSIS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4056389" y="3194214"/>
            <a:ext cx="4186556" cy="1250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86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Shaving and waxing are popular hair removal treatments. Cheap and fast. They need special care and rarely last.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86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1762927" y="2672150"/>
            <a:ext cx="3813412" cy="41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Depilatory Creams</a:t>
            </a:r>
            <a:endParaRPr/>
          </a:p>
        </p:txBody>
      </p:sp>
      <p:sp>
        <p:nvSpPr>
          <p:cNvPr id="205" name="Google Shape;205;p16"/>
          <p:cNvSpPr txBox="1"/>
          <p:nvPr/>
        </p:nvSpPr>
        <p:spPr>
          <a:xfrm>
            <a:off x="11607064" y="3122245"/>
            <a:ext cx="4334689" cy="1463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86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Depilatory treatments break down hair and make removal easy. Cheap and easy to use, they may smell bad and only work temporarily.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86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4089411" y="5141667"/>
            <a:ext cx="3813412" cy="84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Electric Shavers</a:t>
            </a:r>
            <a:endParaRPr/>
          </a:p>
          <a:p>
            <a:pPr indent="0" lvl="1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52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3949533" y="5693142"/>
            <a:ext cx="4293412" cy="1758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86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Fast and gentle electric shavers function in wet or dry conditions. They trim and shape but may not shave as close or long as classic razors.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86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86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11645164" y="5295667"/>
            <a:ext cx="3813412" cy="84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 Laser Hair Removal</a:t>
            </a:r>
            <a:endParaRPr/>
          </a:p>
          <a:p>
            <a:pPr indent="0" lvl="1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52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11555717" y="5840780"/>
            <a:ext cx="4293412" cy="1463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86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Laser pulses target hair follicles for long-lasting body hair eradication. This pricey, effective method should only be done by professionals.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86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4089411" y="7558564"/>
            <a:ext cx="3813412" cy="84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IPL Hair Removal</a:t>
            </a:r>
            <a:endParaRPr/>
          </a:p>
          <a:p>
            <a:pPr indent="0" lvl="1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52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969410" y="8099673"/>
            <a:ext cx="4053412" cy="1384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97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IPL devices are becoming popular laser alternatives. Their light-based hair growth inhibitors may not work as well at home and require constant application.</a:t>
            </a:r>
            <a:endParaRPr/>
          </a:p>
          <a:p>
            <a:pPr indent="0" lvl="0" marL="0" marR="0" rtl="0" algn="just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97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11502289" y="7702198"/>
            <a:ext cx="3813412" cy="84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Home Waxing Kits</a:t>
            </a:r>
            <a:endParaRPr/>
          </a:p>
          <a:p>
            <a:pPr indent="0" lvl="1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52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11521339" y="8263515"/>
            <a:ext cx="4053412" cy="194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97" u="none" cap="none" strike="noStrike">
                <a:solidFill>
                  <a:srgbClr val="002C47"/>
                </a:solidFill>
                <a:latin typeface="Lato"/>
                <a:ea typeface="Lato"/>
                <a:cs typeface="Lato"/>
                <a:sym typeface="Lato"/>
              </a:rPr>
              <a:t>Home waxing kits are cheaper and easier than salon waxing, but delicate skin may not like them.</a:t>
            </a:r>
            <a:endParaRPr/>
          </a:p>
          <a:p>
            <a:pPr indent="0" lvl="0" marL="0" marR="0" rtl="0" algn="ctr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97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97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97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97" u="none" cap="none" strike="noStrike">
              <a:solidFill>
                <a:srgbClr val="002C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15576339" y="0"/>
            <a:ext cx="2711661" cy="1530776"/>
          </a:xfrm>
          <a:custGeom>
            <a:rect b="b" l="l" r="r" t="t"/>
            <a:pathLst>
              <a:path extrusionOk="0" h="1530776" w="2711661">
                <a:moveTo>
                  <a:pt x="0" y="0"/>
                </a:moveTo>
                <a:lnTo>
                  <a:pt x="2711661" y="0"/>
                </a:lnTo>
                <a:lnTo>
                  <a:pt x="2711661" y="1530776"/>
                </a:lnTo>
                <a:lnTo>
                  <a:pt x="0" y="1530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220" name="Google Shape;220;p17"/>
          <p:cNvSpPr/>
          <p:nvPr/>
        </p:nvSpPr>
        <p:spPr>
          <a:xfrm>
            <a:off x="11368855" y="694055"/>
            <a:ext cx="2235047" cy="2546152"/>
          </a:xfrm>
          <a:custGeom>
            <a:rect b="b" l="l" r="r" t="t"/>
            <a:pathLst>
              <a:path extrusionOk="0" h="2546152" w="2235047">
                <a:moveTo>
                  <a:pt x="0" y="0"/>
                </a:moveTo>
                <a:lnTo>
                  <a:pt x="2235046" y="0"/>
                </a:lnTo>
                <a:lnTo>
                  <a:pt x="2235046" y="2546152"/>
                </a:lnTo>
                <a:lnTo>
                  <a:pt x="0" y="2546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3917" t="0"/>
            </a:stretch>
          </a:blipFill>
          <a:ln>
            <a:noFill/>
          </a:ln>
        </p:spPr>
      </p:sp>
      <p:sp>
        <p:nvSpPr>
          <p:cNvPr id="221" name="Google Shape;221;p17"/>
          <p:cNvSpPr/>
          <p:nvPr/>
        </p:nvSpPr>
        <p:spPr>
          <a:xfrm>
            <a:off x="9144000" y="809269"/>
            <a:ext cx="1797045" cy="2298175"/>
          </a:xfrm>
          <a:custGeom>
            <a:rect b="b" l="l" r="r" t="t"/>
            <a:pathLst>
              <a:path extrusionOk="0" h="2298175" w="1797045">
                <a:moveTo>
                  <a:pt x="0" y="0"/>
                </a:moveTo>
                <a:lnTo>
                  <a:pt x="1797045" y="0"/>
                </a:lnTo>
                <a:lnTo>
                  <a:pt x="1797045" y="2298176"/>
                </a:lnTo>
                <a:lnTo>
                  <a:pt x="0" y="2298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188" l="-26264" r="-18537" t="-6039"/>
            </a:stretch>
          </a:blipFill>
          <a:ln>
            <a:noFill/>
          </a:ln>
        </p:spPr>
      </p:sp>
      <p:sp>
        <p:nvSpPr>
          <p:cNvPr id="222" name="Google Shape;222;p17"/>
          <p:cNvSpPr/>
          <p:nvPr/>
        </p:nvSpPr>
        <p:spPr>
          <a:xfrm>
            <a:off x="14240147" y="1325930"/>
            <a:ext cx="2583128" cy="2583128"/>
          </a:xfrm>
          <a:custGeom>
            <a:rect b="b" l="l" r="r" t="t"/>
            <a:pathLst>
              <a:path extrusionOk="0" h="2583128" w="2583128">
                <a:moveTo>
                  <a:pt x="0" y="0"/>
                </a:moveTo>
                <a:lnTo>
                  <a:pt x="2583128" y="0"/>
                </a:lnTo>
                <a:lnTo>
                  <a:pt x="2583128" y="2583128"/>
                </a:lnTo>
                <a:lnTo>
                  <a:pt x="0" y="2583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7"/>
          <p:cNvSpPr/>
          <p:nvPr/>
        </p:nvSpPr>
        <p:spPr>
          <a:xfrm>
            <a:off x="9043363" y="3512188"/>
            <a:ext cx="1192778" cy="2341479"/>
          </a:xfrm>
          <a:custGeom>
            <a:rect b="b" l="l" r="r" t="t"/>
            <a:pathLst>
              <a:path extrusionOk="0" h="2341479" w="1192778">
                <a:moveTo>
                  <a:pt x="0" y="0"/>
                </a:moveTo>
                <a:lnTo>
                  <a:pt x="1192778" y="0"/>
                </a:lnTo>
                <a:lnTo>
                  <a:pt x="1192778" y="2341479"/>
                </a:lnTo>
                <a:lnTo>
                  <a:pt x="0" y="2341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49563" r="-46734" t="0"/>
            </a:stretch>
          </a:blipFill>
          <a:ln>
            <a:noFill/>
          </a:ln>
        </p:spPr>
      </p:sp>
      <p:sp>
        <p:nvSpPr>
          <p:cNvPr id="224" name="Google Shape;224;p17"/>
          <p:cNvSpPr/>
          <p:nvPr/>
        </p:nvSpPr>
        <p:spPr>
          <a:xfrm>
            <a:off x="10739621" y="3512188"/>
            <a:ext cx="2616047" cy="2616047"/>
          </a:xfrm>
          <a:custGeom>
            <a:rect b="b" l="l" r="r" t="t"/>
            <a:pathLst>
              <a:path extrusionOk="0" h="2616047" w="2616047">
                <a:moveTo>
                  <a:pt x="0" y="0"/>
                </a:moveTo>
                <a:lnTo>
                  <a:pt x="2616046" y="0"/>
                </a:lnTo>
                <a:lnTo>
                  <a:pt x="2616046" y="2616047"/>
                </a:lnTo>
                <a:lnTo>
                  <a:pt x="0" y="2616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7"/>
          <p:cNvSpPr/>
          <p:nvPr/>
        </p:nvSpPr>
        <p:spPr>
          <a:xfrm>
            <a:off x="15655351" y="4304564"/>
            <a:ext cx="2335847" cy="2335847"/>
          </a:xfrm>
          <a:custGeom>
            <a:rect b="b" l="l" r="r" t="t"/>
            <a:pathLst>
              <a:path extrusionOk="0" h="2335847" w="2335847">
                <a:moveTo>
                  <a:pt x="0" y="0"/>
                </a:moveTo>
                <a:lnTo>
                  <a:pt x="2335847" y="0"/>
                </a:lnTo>
                <a:lnTo>
                  <a:pt x="2335847" y="2335847"/>
                </a:lnTo>
                <a:lnTo>
                  <a:pt x="0" y="2335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7"/>
          <p:cNvSpPr/>
          <p:nvPr/>
        </p:nvSpPr>
        <p:spPr>
          <a:xfrm>
            <a:off x="13734565" y="4304564"/>
            <a:ext cx="1541888" cy="2437725"/>
          </a:xfrm>
          <a:custGeom>
            <a:rect b="b" l="l" r="r" t="t"/>
            <a:pathLst>
              <a:path extrusionOk="0" h="2437725" w="1541888">
                <a:moveTo>
                  <a:pt x="0" y="0"/>
                </a:moveTo>
                <a:lnTo>
                  <a:pt x="1541888" y="0"/>
                </a:lnTo>
                <a:lnTo>
                  <a:pt x="1541888" y="2437725"/>
                </a:lnTo>
                <a:lnTo>
                  <a:pt x="0" y="2437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7"/>
          <p:cNvSpPr/>
          <p:nvPr/>
        </p:nvSpPr>
        <p:spPr>
          <a:xfrm>
            <a:off x="15897537" y="7226954"/>
            <a:ext cx="1258944" cy="2178602"/>
          </a:xfrm>
          <a:custGeom>
            <a:rect b="b" l="l" r="r" t="t"/>
            <a:pathLst>
              <a:path extrusionOk="0" h="2178602" w="1258944">
                <a:moveTo>
                  <a:pt x="0" y="0"/>
                </a:moveTo>
                <a:lnTo>
                  <a:pt x="1258943" y="0"/>
                </a:lnTo>
                <a:lnTo>
                  <a:pt x="1258943" y="2178602"/>
                </a:lnTo>
                <a:lnTo>
                  <a:pt x="0" y="2178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38967" r="-34075" t="0"/>
            </a:stretch>
          </a:blipFill>
          <a:ln>
            <a:noFill/>
          </a:ln>
        </p:spPr>
      </p:sp>
      <p:sp>
        <p:nvSpPr>
          <p:cNvPr id="228" name="Google Shape;228;p17"/>
          <p:cNvSpPr/>
          <p:nvPr/>
        </p:nvSpPr>
        <p:spPr>
          <a:xfrm>
            <a:off x="8973102" y="6742289"/>
            <a:ext cx="2138842" cy="2138842"/>
          </a:xfrm>
          <a:custGeom>
            <a:rect b="b" l="l" r="r" t="t"/>
            <a:pathLst>
              <a:path extrusionOk="0" h="2138842" w="2138842">
                <a:moveTo>
                  <a:pt x="0" y="0"/>
                </a:moveTo>
                <a:lnTo>
                  <a:pt x="2138841" y="0"/>
                </a:lnTo>
                <a:lnTo>
                  <a:pt x="2138841" y="2138842"/>
                </a:lnTo>
                <a:lnTo>
                  <a:pt x="0" y="2138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17"/>
          <p:cNvSpPr/>
          <p:nvPr/>
        </p:nvSpPr>
        <p:spPr>
          <a:xfrm>
            <a:off x="12486378" y="6778973"/>
            <a:ext cx="1197402" cy="2479327"/>
          </a:xfrm>
          <a:custGeom>
            <a:rect b="b" l="l" r="r" t="t"/>
            <a:pathLst>
              <a:path extrusionOk="0" h="2479327" w="1197402">
                <a:moveTo>
                  <a:pt x="0" y="0"/>
                </a:moveTo>
                <a:lnTo>
                  <a:pt x="1197402" y="0"/>
                </a:lnTo>
                <a:lnTo>
                  <a:pt x="1197402" y="2479327"/>
                </a:lnTo>
                <a:lnTo>
                  <a:pt x="0" y="2479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17"/>
          <p:cNvSpPr txBox="1"/>
          <p:nvPr/>
        </p:nvSpPr>
        <p:spPr>
          <a:xfrm>
            <a:off x="0" y="273685"/>
            <a:ext cx="9740971" cy="755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99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CURRENT PRODUCTS</a:t>
            </a:r>
            <a:endParaRPr/>
          </a:p>
        </p:txBody>
      </p:sp>
      <p:sp>
        <p:nvSpPr>
          <p:cNvPr id="231" name="Google Shape;231;p17"/>
          <p:cNvSpPr txBox="1"/>
          <p:nvPr/>
        </p:nvSpPr>
        <p:spPr>
          <a:xfrm>
            <a:off x="1028700" y="1696209"/>
            <a:ext cx="3841785" cy="6148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3054" lvl="1" marL="626109" marR="0" rtl="0" algn="l">
              <a:lnSpc>
                <a:spcPct val="155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Gillette  &amp; Venus Razors</a:t>
            </a:r>
            <a:endParaRPr/>
          </a:p>
          <a:p>
            <a:pPr indent="-313054" lvl="1" marL="626109" marR="0" rtl="0" algn="l">
              <a:lnSpc>
                <a:spcPct val="155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Veet</a:t>
            </a:r>
            <a:endParaRPr/>
          </a:p>
          <a:p>
            <a:pPr indent="-313054" lvl="1" marL="626109" marR="0" rtl="0" algn="l">
              <a:lnSpc>
                <a:spcPct val="155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Nair</a:t>
            </a:r>
            <a:endParaRPr/>
          </a:p>
          <a:p>
            <a:pPr indent="-313054" lvl="1" marL="626109" marR="0" rtl="0" algn="l">
              <a:lnSpc>
                <a:spcPct val="155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Fem</a:t>
            </a:r>
            <a:endParaRPr/>
          </a:p>
          <a:p>
            <a:pPr indent="-313054" lvl="1" marL="626109" marR="0" rtl="0" algn="l">
              <a:lnSpc>
                <a:spcPct val="155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Waxing Kits</a:t>
            </a:r>
            <a:endParaRPr/>
          </a:p>
          <a:p>
            <a:pPr indent="-313054" lvl="1" marL="626109" marR="0" rtl="0" algn="l">
              <a:lnSpc>
                <a:spcPct val="155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Epilators</a:t>
            </a:r>
            <a:endParaRPr/>
          </a:p>
          <a:p>
            <a:pPr indent="-313054" lvl="1" marL="626109" marR="0" rtl="0" algn="l">
              <a:lnSpc>
                <a:spcPct val="155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Hair Removal Sprays</a:t>
            </a:r>
            <a:endParaRPr/>
          </a:p>
          <a:p>
            <a:pPr indent="-313054" lvl="1" marL="626109" marR="0" rtl="0" algn="l">
              <a:lnSpc>
                <a:spcPct val="155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Laser Hair Removal Devices</a:t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15531711" y="-230686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238" name="Google Shape;238;p18"/>
          <p:cNvSpPr/>
          <p:nvPr/>
        </p:nvSpPr>
        <p:spPr>
          <a:xfrm flipH="1" rot="10800000">
            <a:off x="12111940" y="0"/>
            <a:ext cx="6176060" cy="4114800"/>
          </a:xfrm>
          <a:custGeom>
            <a:rect b="b" l="l" r="r" t="t"/>
            <a:pathLst>
              <a:path extrusionOk="0"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18"/>
          <p:cNvSpPr txBox="1"/>
          <p:nvPr/>
        </p:nvSpPr>
        <p:spPr>
          <a:xfrm>
            <a:off x="5898158" y="276697"/>
            <a:ext cx="611256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FFBD59"/>
                </a:solidFill>
                <a:latin typeface="Lato Black"/>
                <a:ea typeface="Lato Black"/>
                <a:cs typeface="Lato Black"/>
                <a:sym typeface="Lato Black"/>
              </a:rPr>
              <a:t>Big Idea</a:t>
            </a:r>
            <a:endParaRPr/>
          </a:p>
          <a:p>
            <a:pPr indent="0" lvl="0" marL="0" marR="0" rtl="0" algn="ctr">
              <a:lnSpc>
                <a:spcPct val="539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400" u="none" cap="none" strike="noStrike">
              <a:solidFill>
                <a:srgbClr val="FFBD5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648200" y="2130287"/>
            <a:ext cx="8872428" cy="1962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83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47" u="none" cap="none" strike="noStrike">
                <a:solidFill>
                  <a:srgbClr val="F8F4EB"/>
                </a:solidFill>
                <a:latin typeface="Arial"/>
                <a:ea typeface="Arial"/>
                <a:cs typeface="Arial"/>
                <a:sym typeface="Arial"/>
              </a:rPr>
              <a:t>Parachute - Soft</a:t>
            </a:r>
            <a:endParaRPr/>
          </a:p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47" u="none" cap="none" strike="noStrike">
                <a:solidFill>
                  <a:srgbClr val="F8F4EB"/>
                </a:solidFill>
                <a:latin typeface="Arial"/>
                <a:ea typeface="Arial"/>
                <a:cs typeface="Arial"/>
                <a:sym typeface="Arial"/>
              </a:rPr>
              <a:t>"Smooth skin, naturally."</a:t>
            </a:r>
            <a:endParaRPr/>
          </a:p>
        </p:txBody>
      </p:sp>
      <p:sp>
        <p:nvSpPr>
          <p:cNvPr id="241" name="Google Shape;241;p18"/>
          <p:cNvSpPr txBox="1"/>
          <p:nvPr/>
        </p:nvSpPr>
        <p:spPr>
          <a:xfrm>
            <a:off x="609600" y="4610100"/>
            <a:ext cx="17259300" cy="4669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47" u="none" cap="none" strike="noStrike">
                <a:solidFill>
                  <a:srgbClr val="F8F4EB"/>
                </a:solidFill>
                <a:latin typeface="Lato"/>
                <a:ea typeface="Lato"/>
                <a:cs typeface="Lato"/>
                <a:sym typeface="Lato"/>
              </a:rPr>
              <a:t>Meet Soft, the latest hair removal cream from Parachute. It's made with natural ingredients and promotes environmental sustainability. Soft caters to different skin types and preferences, providing everyone with a gentle, safe, and sustainable hair removal cream. It's an eco-friendly alternative to chemical-based products, allowing you to bid farewell to harmful chemicals and embrace a sustainable future. Try Soft today and enjoy its gentle and safe effects on your skin.</a:t>
            </a:r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15269480" y="0"/>
            <a:ext cx="3018520" cy="1704003"/>
          </a:xfrm>
          <a:custGeom>
            <a:rect b="b" l="l" r="r" t="t"/>
            <a:pathLst>
              <a:path extrusionOk="0" h="1704003" w="3018520">
                <a:moveTo>
                  <a:pt x="0" y="0"/>
                </a:moveTo>
                <a:lnTo>
                  <a:pt x="3018520" y="0"/>
                </a:lnTo>
                <a:lnTo>
                  <a:pt x="3018520" y="1704003"/>
                </a:lnTo>
                <a:lnTo>
                  <a:pt x="0" y="1704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248" name="Google Shape;248;p19"/>
          <p:cNvSpPr/>
          <p:nvPr/>
        </p:nvSpPr>
        <p:spPr>
          <a:xfrm rot="-3199660">
            <a:off x="12456766" y="-7128419"/>
            <a:ext cx="12294563" cy="12182794"/>
          </a:xfrm>
          <a:custGeom>
            <a:rect b="b" l="l" r="r" t="t"/>
            <a:pathLst>
              <a:path extrusionOk="0"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9"/>
          <p:cNvSpPr/>
          <p:nvPr/>
        </p:nvSpPr>
        <p:spPr>
          <a:xfrm>
            <a:off x="1455517" y="4993487"/>
            <a:ext cx="1395068" cy="1395068"/>
          </a:xfrm>
          <a:custGeom>
            <a:rect b="b" l="l" r="r" t="t"/>
            <a:pathLst>
              <a:path extrusionOk="0" h="1395068" w="1395068">
                <a:moveTo>
                  <a:pt x="0" y="0"/>
                </a:moveTo>
                <a:lnTo>
                  <a:pt x="1395069" y="0"/>
                </a:lnTo>
                <a:lnTo>
                  <a:pt x="1395069" y="1395069"/>
                </a:lnTo>
                <a:lnTo>
                  <a:pt x="0" y="1395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19"/>
          <p:cNvSpPr/>
          <p:nvPr/>
        </p:nvSpPr>
        <p:spPr>
          <a:xfrm>
            <a:off x="4343642" y="5125919"/>
            <a:ext cx="1787804" cy="1262637"/>
          </a:xfrm>
          <a:custGeom>
            <a:rect b="b" l="l" r="r" t="t"/>
            <a:pathLst>
              <a:path extrusionOk="0" h="1262637" w="1787804">
                <a:moveTo>
                  <a:pt x="0" y="0"/>
                </a:moveTo>
                <a:lnTo>
                  <a:pt x="1787804" y="0"/>
                </a:lnTo>
                <a:lnTo>
                  <a:pt x="1787804" y="1262637"/>
                </a:lnTo>
                <a:lnTo>
                  <a:pt x="0" y="1262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9"/>
          <p:cNvSpPr/>
          <p:nvPr/>
        </p:nvSpPr>
        <p:spPr>
          <a:xfrm>
            <a:off x="7705041" y="5230837"/>
            <a:ext cx="2233639" cy="1203373"/>
          </a:xfrm>
          <a:custGeom>
            <a:rect b="b" l="l" r="r" t="t"/>
            <a:pathLst>
              <a:path extrusionOk="0" h="1203373" w="2233639">
                <a:moveTo>
                  <a:pt x="0" y="0"/>
                </a:moveTo>
                <a:lnTo>
                  <a:pt x="2233640" y="0"/>
                </a:lnTo>
                <a:lnTo>
                  <a:pt x="2233640" y="1203374"/>
                </a:lnTo>
                <a:lnTo>
                  <a:pt x="0" y="1203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9"/>
          <p:cNvSpPr/>
          <p:nvPr/>
        </p:nvSpPr>
        <p:spPr>
          <a:xfrm>
            <a:off x="11434106" y="5143500"/>
            <a:ext cx="1372399" cy="1395068"/>
          </a:xfrm>
          <a:custGeom>
            <a:rect b="b" l="l" r="r" t="t"/>
            <a:pathLst>
              <a:path extrusionOk="0" h="1395068" w="1372399">
                <a:moveTo>
                  <a:pt x="0" y="0"/>
                </a:moveTo>
                <a:lnTo>
                  <a:pt x="1372398" y="0"/>
                </a:lnTo>
                <a:lnTo>
                  <a:pt x="1372398" y="1395068"/>
                </a:lnTo>
                <a:lnTo>
                  <a:pt x="0" y="1395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9"/>
          <p:cNvSpPr/>
          <p:nvPr/>
        </p:nvSpPr>
        <p:spPr>
          <a:xfrm>
            <a:off x="15312069" y="6213356"/>
            <a:ext cx="1165338" cy="1098331"/>
          </a:xfrm>
          <a:custGeom>
            <a:rect b="b" l="l" r="r" t="t"/>
            <a:pathLst>
              <a:path extrusionOk="0" h="1098331" w="1165338">
                <a:moveTo>
                  <a:pt x="0" y="0"/>
                </a:moveTo>
                <a:lnTo>
                  <a:pt x="1165338" y="0"/>
                </a:lnTo>
                <a:lnTo>
                  <a:pt x="1165338" y="1098331"/>
                </a:lnTo>
                <a:lnTo>
                  <a:pt x="0" y="10983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9"/>
          <p:cNvSpPr txBox="1"/>
          <p:nvPr/>
        </p:nvSpPr>
        <p:spPr>
          <a:xfrm>
            <a:off x="420188" y="3094673"/>
            <a:ext cx="3465727" cy="115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INCENSEMENT OF NATURAL AND SUSTAINABLE PRODUCTS</a:t>
            </a:r>
            <a:endParaRPr/>
          </a:p>
        </p:txBody>
      </p:sp>
      <p:sp>
        <p:nvSpPr>
          <p:cNvPr id="255" name="Google Shape;255;p19"/>
          <p:cNvSpPr txBox="1"/>
          <p:nvPr/>
        </p:nvSpPr>
        <p:spPr>
          <a:xfrm>
            <a:off x="669748" y="2264386"/>
            <a:ext cx="2966607" cy="558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Step 1</a:t>
            </a:r>
            <a:endParaRPr/>
          </a:p>
        </p:txBody>
      </p:sp>
      <p:sp>
        <p:nvSpPr>
          <p:cNvPr id="256" name="Google Shape;256;p19"/>
          <p:cNvSpPr txBox="1"/>
          <p:nvPr/>
        </p:nvSpPr>
        <p:spPr>
          <a:xfrm>
            <a:off x="3196146" y="483655"/>
            <a:ext cx="11648401" cy="1069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BD59"/>
                </a:solidFill>
                <a:latin typeface="Lato Black"/>
                <a:ea typeface="Lato Black"/>
                <a:cs typeface="Lato Black"/>
                <a:sym typeface="Lato Black"/>
              </a:rPr>
              <a:t>Big Idea Justification</a:t>
            </a:r>
            <a:endParaRPr/>
          </a:p>
        </p:txBody>
      </p:sp>
      <p:sp>
        <p:nvSpPr>
          <p:cNvPr id="257" name="Google Shape;257;p19"/>
          <p:cNvSpPr txBox="1"/>
          <p:nvPr/>
        </p:nvSpPr>
        <p:spPr>
          <a:xfrm>
            <a:off x="3885915" y="2264386"/>
            <a:ext cx="2966607" cy="558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Step 2</a:t>
            </a:r>
            <a:endParaRPr/>
          </a:p>
        </p:txBody>
      </p:sp>
      <p:sp>
        <p:nvSpPr>
          <p:cNvPr id="258" name="Google Shape;258;p19"/>
          <p:cNvSpPr txBox="1"/>
          <p:nvPr/>
        </p:nvSpPr>
        <p:spPr>
          <a:xfrm>
            <a:off x="7256662" y="2264386"/>
            <a:ext cx="2966607" cy="558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Step 3</a:t>
            </a:r>
            <a:endParaRPr/>
          </a:p>
        </p:txBody>
      </p:sp>
      <p:sp>
        <p:nvSpPr>
          <p:cNvPr id="259" name="Google Shape;259;p19"/>
          <p:cNvSpPr txBox="1"/>
          <p:nvPr/>
        </p:nvSpPr>
        <p:spPr>
          <a:xfrm>
            <a:off x="10470919" y="2264386"/>
            <a:ext cx="2966607" cy="558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Step 4</a:t>
            </a:r>
            <a:endParaRPr/>
          </a:p>
        </p:txBody>
      </p:sp>
      <p:sp>
        <p:nvSpPr>
          <p:cNvPr id="260" name="Google Shape;260;p19"/>
          <p:cNvSpPr txBox="1"/>
          <p:nvPr/>
        </p:nvSpPr>
        <p:spPr>
          <a:xfrm>
            <a:off x="3790936" y="3145600"/>
            <a:ext cx="3465727" cy="115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DIFFERENTIATION FROM COMPETITORS</a:t>
            </a:r>
            <a:endParaRPr/>
          </a:p>
          <a:p>
            <a:pPr indent="0" lvl="0" marL="0" marR="0" rtl="0" algn="ctr">
              <a:lnSpc>
                <a:spcPct val="17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7557677" y="3145600"/>
            <a:ext cx="2665592" cy="1540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CATERING TO DIFFERENT SKIN TYPES AND PREFERENCES</a:t>
            </a:r>
            <a:endParaRPr/>
          </a:p>
        </p:txBody>
      </p:sp>
      <p:sp>
        <p:nvSpPr>
          <p:cNvPr id="262" name="Google Shape;262;p19"/>
          <p:cNvSpPr txBox="1"/>
          <p:nvPr/>
        </p:nvSpPr>
        <p:spPr>
          <a:xfrm>
            <a:off x="14292693" y="2264386"/>
            <a:ext cx="2966607" cy="558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Step 5</a:t>
            </a:r>
            <a:endParaRPr/>
          </a:p>
        </p:txBody>
      </p:sp>
      <p:sp>
        <p:nvSpPr>
          <p:cNvPr id="263" name="Google Shape;263;p19"/>
          <p:cNvSpPr txBox="1"/>
          <p:nvPr/>
        </p:nvSpPr>
        <p:spPr>
          <a:xfrm>
            <a:off x="13503667" y="2894178"/>
            <a:ext cx="4490212" cy="410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4310" lvl="1" marL="388622" marR="0" rtl="0" algn="ctr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 AND REMOVAL ARE UNCOMPLICATED, AND THE PACKAGE MAKES PRODUCT DISPENSING EASY.</a:t>
            </a:r>
            <a:endParaRPr/>
          </a:p>
          <a:p>
            <a:pPr indent="-194310" lvl="1" marL="388622" marR="0" rtl="0" algn="ctr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SUSTAINABLE PACKAGING ATTRACTS ECO-CONSCIOUS SHOPPERS.</a:t>
            </a:r>
            <a:endParaRPr/>
          </a:p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10709578" y="3340862"/>
            <a:ext cx="2489289" cy="115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INCREASING LONG LASTING</a:t>
            </a:r>
            <a:endParaRPr/>
          </a:p>
          <a:p>
            <a:pPr indent="0" lvl="0" marL="0" marR="0" rtl="0" algn="ctr">
              <a:lnSpc>
                <a:spcPct val="17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5547500" y="-237023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271" name="Google Shape;271;p20"/>
          <p:cNvSpPr/>
          <p:nvPr/>
        </p:nvSpPr>
        <p:spPr>
          <a:xfrm>
            <a:off x="-1158725" y="-1273119"/>
            <a:ext cx="8178165" cy="4427519"/>
          </a:xfrm>
          <a:custGeom>
            <a:rect b="b" l="l" r="r" t="t"/>
            <a:pathLst>
              <a:path extrusionOk="0" h="4427519" w="8178165">
                <a:moveTo>
                  <a:pt x="0" y="0"/>
                </a:moveTo>
                <a:lnTo>
                  <a:pt x="8178165" y="0"/>
                </a:lnTo>
                <a:lnTo>
                  <a:pt x="8178165" y="4427519"/>
                </a:lnTo>
                <a:lnTo>
                  <a:pt x="0" y="4427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5870" l="0" r="0" t="0"/>
            </a:stretch>
          </a:blipFill>
          <a:ln>
            <a:noFill/>
          </a:ln>
        </p:spPr>
      </p:sp>
      <p:sp>
        <p:nvSpPr>
          <p:cNvPr id="272" name="Google Shape;272;p20"/>
          <p:cNvSpPr/>
          <p:nvPr/>
        </p:nvSpPr>
        <p:spPr>
          <a:xfrm>
            <a:off x="8780902" y="-125355"/>
            <a:ext cx="9507098" cy="10412355"/>
          </a:xfrm>
          <a:custGeom>
            <a:rect b="b" l="l" r="r" t="t"/>
            <a:pathLst>
              <a:path extrusionOk="0" h="10412355" w="9507098">
                <a:moveTo>
                  <a:pt x="0" y="0"/>
                </a:moveTo>
                <a:lnTo>
                  <a:pt x="9507098" y="0"/>
                </a:lnTo>
                <a:lnTo>
                  <a:pt x="9507098" y="10412355"/>
                </a:lnTo>
                <a:lnTo>
                  <a:pt x="0" y="10412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758" r="-4759" t="0"/>
            </a:stretch>
          </a:blipFill>
          <a:ln>
            <a:noFill/>
          </a:ln>
        </p:spPr>
      </p:sp>
      <p:sp>
        <p:nvSpPr>
          <p:cNvPr id="273" name="Google Shape;273;p20"/>
          <p:cNvSpPr/>
          <p:nvPr/>
        </p:nvSpPr>
        <p:spPr>
          <a:xfrm>
            <a:off x="12309846" y="603960"/>
            <a:ext cx="613360" cy="613360"/>
          </a:xfrm>
          <a:custGeom>
            <a:rect b="b" l="l" r="r" t="t"/>
            <a:pathLst>
              <a:path extrusionOk="0" h="613360" w="613360">
                <a:moveTo>
                  <a:pt x="0" y="0"/>
                </a:moveTo>
                <a:lnTo>
                  <a:pt x="613360" y="0"/>
                </a:lnTo>
                <a:lnTo>
                  <a:pt x="613360" y="613360"/>
                </a:lnTo>
                <a:lnTo>
                  <a:pt x="0" y="613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20"/>
          <p:cNvSpPr/>
          <p:nvPr/>
        </p:nvSpPr>
        <p:spPr>
          <a:xfrm>
            <a:off x="13018416" y="4438344"/>
            <a:ext cx="613360" cy="613360"/>
          </a:xfrm>
          <a:custGeom>
            <a:rect b="b" l="l" r="r" t="t"/>
            <a:pathLst>
              <a:path extrusionOk="0" h="613360" w="613360">
                <a:moveTo>
                  <a:pt x="0" y="0"/>
                </a:moveTo>
                <a:lnTo>
                  <a:pt x="613360" y="0"/>
                </a:lnTo>
                <a:lnTo>
                  <a:pt x="613360" y="613360"/>
                </a:lnTo>
                <a:lnTo>
                  <a:pt x="0" y="613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0"/>
          <p:cNvSpPr/>
          <p:nvPr/>
        </p:nvSpPr>
        <p:spPr>
          <a:xfrm>
            <a:off x="9474791" y="603960"/>
            <a:ext cx="613360" cy="613360"/>
          </a:xfrm>
          <a:custGeom>
            <a:rect b="b" l="l" r="r" t="t"/>
            <a:pathLst>
              <a:path extrusionOk="0" h="613360" w="613360">
                <a:moveTo>
                  <a:pt x="0" y="0"/>
                </a:moveTo>
                <a:lnTo>
                  <a:pt x="613360" y="0"/>
                </a:lnTo>
                <a:lnTo>
                  <a:pt x="613360" y="613360"/>
                </a:lnTo>
                <a:lnTo>
                  <a:pt x="0" y="613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0"/>
          <p:cNvSpPr txBox="1"/>
          <p:nvPr/>
        </p:nvSpPr>
        <p:spPr>
          <a:xfrm>
            <a:off x="12650973" y="5130597"/>
            <a:ext cx="27450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Biodegradable tube  cap </a:t>
            </a:r>
            <a:endParaRPr/>
          </a:p>
        </p:txBody>
      </p:sp>
      <p:sp>
        <p:nvSpPr>
          <p:cNvPr id="277" name="Google Shape;277;p20"/>
          <p:cNvSpPr txBox="1"/>
          <p:nvPr/>
        </p:nvSpPr>
        <p:spPr>
          <a:xfrm>
            <a:off x="152499" y="279400"/>
            <a:ext cx="6866940" cy="20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FBD59"/>
                </a:solidFill>
                <a:latin typeface="Lato"/>
                <a:ea typeface="Lato"/>
                <a:cs typeface="Lato"/>
                <a:sym typeface="Lato"/>
              </a:rPr>
              <a:t>Product Analysis </a:t>
            </a:r>
            <a:endParaRPr/>
          </a:p>
        </p:txBody>
      </p:sp>
      <p:sp>
        <p:nvSpPr>
          <p:cNvPr id="278" name="Google Shape;278;p20"/>
          <p:cNvSpPr txBox="1"/>
          <p:nvPr/>
        </p:nvSpPr>
        <p:spPr>
          <a:xfrm>
            <a:off x="11586839" y="1328420"/>
            <a:ext cx="2853460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Eco-friendly packaging</a:t>
            </a:r>
            <a:endParaRPr/>
          </a:p>
        </p:txBody>
      </p:sp>
      <p:sp>
        <p:nvSpPr>
          <p:cNvPr id="279" name="Google Shape;279;p20"/>
          <p:cNvSpPr txBox="1"/>
          <p:nvPr/>
        </p:nvSpPr>
        <p:spPr>
          <a:xfrm>
            <a:off x="8810128" y="1328420"/>
            <a:ext cx="2441979" cy="1030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Minimalist design, pastel colors</a:t>
            </a:r>
            <a:endParaRPr b="1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0" name="Google Shape;280;p20"/>
          <p:cNvCxnSpPr/>
          <p:nvPr/>
        </p:nvCxnSpPr>
        <p:spPr>
          <a:xfrm flipH="1" rot="-5400000">
            <a:off x="8953502" y="2819401"/>
            <a:ext cx="1828800" cy="2286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1" name="Google Shape;281;p20"/>
          <p:cNvCxnSpPr/>
          <p:nvPr/>
        </p:nvCxnSpPr>
        <p:spPr>
          <a:xfrm rot="5400000">
            <a:off x="11147823" y="2536858"/>
            <a:ext cx="2366700" cy="8655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2" name="Google Shape;282;p20"/>
          <p:cNvCxnSpPr/>
          <p:nvPr/>
        </p:nvCxnSpPr>
        <p:spPr>
          <a:xfrm rot="5400000">
            <a:off x="10699552" y="7027663"/>
            <a:ext cx="3418200" cy="13479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83" name="Google Shape;283;p20"/>
          <p:cNvSpPr/>
          <p:nvPr/>
        </p:nvSpPr>
        <p:spPr>
          <a:xfrm>
            <a:off x="-228600" y="8879678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289" name="Google Shape;289;p21"/>
          <p:cNvSpPr/>
          <p:nvPr/>
        </p:nvSpPr>
        <p:spPr>
          <a:xfrm>
            <a:off x="12263626" y="4426239"/>
            <a:ext cx="4717789" cy="4352864"/>
          </a:xfrm>
          <a:custGeom>
            <a:rect b="b" l="l" r="r" t="t"/>
            <a:pathLst>
              <a:path extrusionOk="0" h="1115062" w="1208544">
                <a:moveTo>
                  <a:pt x="1084084" y="1115062"/>
                </a:moveTo>
                <a:lnTo>
                  <a:pt x="124460" y="1115062"/>
                </a:lnTo>
                <a:cubicBezTo>
                  <a:pt x="55880" y="1115062"/>
                  <a:pt x="0" y="1059182"/>
                  <a:pt x="0" y="99060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084084" y="0"/>
                </a:lnTo>
                <a:cubicBezTo>
                  <a:pt x="1152664" y="0"/>
                  <a:pt x="1208544" y="55880"/>
                  <a:pt x="1208544" y="124460"/>
                </a:cubicBezTo>
                <a:lnTo>
                  <a:pt x="1208544" y="990602"/>
                </a:lnTo>
                <a:cubicBezTo>
                  <a:pt x="1208544" y="1059182"/>
                  <a:pt x="1152664" y="1115062"/>
                  <a:pt x="1084084" y="1115062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/>
          <p:cNvSpPr/>
          <p:nvPr/>
        </p:nvSpPr>
        <p:spPr>
          <a:xfrm>
            <a:off x="13954887" y="3962748"/>
            <a:ext cx="1335267" cy="1324996"/>
          </a:xfrm>
          <a:custGeom>
            <a:rect b="b" l="l" r="r" t="t"/>
            <a:pathLst>
              <a:path extrusionOk="0" h="1324996" w="1335267">
                <a:moveTo>
                  <a:pt x="0" y="0"/>
                </a:moveTo>
                <a:lnTo>
                  <a:pt x="1335267" y="0"/>
                </a:lnTo>
                <a:lnTo>
                  <a:pt x="1335267" y="1324995"/>
                </a:lnTo>
                <a:lnTo>
                  <a:pt x="0" y="132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7750" l="-27445" r="-27629" t="-28526"/>
            </a:stretch>
          </a:blipFill>
          <a:ln>
            <a:noFill/>
          </a:ln>
        </p:spPr>
      </p:sp>
      <p:sp>
        <p:nvSpPr>
          <p:cNvPr id="291" name="Google Shape;291;p21"/>
          <p:cNvSpPr/>
          <p:nvPr/>
        </p:nvSpPr>
        <p:spPr>
          <a:xfrm rot="2983154">
            <a:off x="11681455" y="-884789"/>
            <a:ext cx="9169399" cy="5054631"/>
          </a:xfrm>
          <a:custGeom>
            <a:rect b="b" l="l" r="r" t="t"/>
            <a:pathLst>
              <a:path extrusionOk="0"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21"/>
          <p:cNvSpPr/>
          <p:nvPr/>
        </p:nvSpPr>
        <p:spPr>
          <a:xfrm>
            <a:off x="1306585" y="4426239"/>
            <a:ext cx="4717789" cy="4352864"/>
          </a:xfrm>
          <a:custGeom>
            <a:rect b="b" l="l" r="r" t="t"/>
            <a:pathLst>
              <a:path extrusionOk="0" h="1115062" w="1208544">
                <a:moveTo>
                  <a:pt x="1084084" y="1115062"/>
                </a:moveTo>
                <a:lnTo>
                  <a:pt x="124460" y="1115062"/>
                </a:lnTo>
                <a:cubicBezTo>
                  <a:pt x="55880" y="1115062"/>
                  <a:pt x="0" y="1059182"/>
                  <a:pt x="0" y="99060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084084" y="0"/>
                </a:lnTo>
                <a:cubicBezTo>
                  <a:pt x="1152664" y="0"/>
                  <a:pt x="1208544" y="55880"/>
                  <a:pt x="1208544" y="124460"/>
                </a:cubicBezTo>
                <a:lnTo>
                  <a:pt x="1208544" y="990602"/>
                </a:lnTo>
                <a:cubicBezTo>
                  <a:pt x="1208544" y="1059182"/>
                  <a:pt x="1152664" y="1115062"/>
                  <a:pt x="1084084" y="1115062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2997846" y="3962748"/>
            <a:ext cx="1335267" cy="1324996"/>
          </a:xfrm>
          <a:custGeom>
            <a:rect b="b" l="l" r="r" t="t"/>
            <a:pathLst>
              <a:path extrusionOk="0" h="1324996" w="1335267">
                <a:moveTo>
                  <a:pt x="0" y="0"/>
                </a:moveTo>
                <a:lnTo>
                  <a:pt x="1335267" y="0"/>
                </a:lnTo>
                <a:lnTo>
                  <a:pt x="1335267" y="1324995"/>
                </a:lnTo>
                <a:lnTo>
                  <a:pt x="0" y="132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7750" l="-27445" r="-27629" t="-28526"/>
            </a:stretch>
          </a:blipFill>
          <a:ln>
            <a:noFill/>
          </a:ln>
        </p:spPr>
      </p:sp>
      <p:sp>
        <p:nvSpPr>
          <p:cNvPr id="294" name="Google Shape;294;p21"/>
          <p:cNvSpPr/>
          <p:nvPr/>
        </p:nvSpPr>
        <p:spPr>
          <a:xfrm>
            <a:off x="6786766" y="3759489"/>
            <a:ext cx="4717789" cy="4352864"/>
          </a:xfrm>
          <a:custGeom>
            <a:rect b="b" l="l" r="r" t="t"/>
            <a:pathLst>
              <a:path extrusionOk="0" h="1115062" w="1208544">
                <a:moveTo>
                  <a:pt x="1084084" y="1115062"/>
                </a:moveTo>
                <a:lnTo>
                  <a:pt x="124460" y="1115062"/>
                </a:lnTo>
                <a:cubicBezTo>
                  <a:pt x="55880" y="1115062"/>
                  <a:pt x="0" y="1059182"/>
                  <a:pt x="0" y="99060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084084" y="0"/>
                </a:lnTo>
                <a:cubicBezTo>
                  <a:pt x="1152664" y="0"/>
                  <a:pt x="1208544" y="55880"/>
                  <a:pt x="1208544" y="124460"/>
                </a:cubicBezTo>
                <a:lnTo>
                  <a:pt x="1208544" y="990602"/>
                </a:lnTo>
                <a:cubicBezTo>
                  <a:pt x="1208544" y="1059182"/>
                  <a:pt x="1152664" y="1115062"/>
                  <a:pt x="1084084" y="1115062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>
            <a:off x="8478027" y="3291746"/>
            <a:ext cx="1335267" cy="1324996"/>
          </a:xfrm>
          <a:custGeom>
            <a:rect b="b" l="l" r="r" t="t"/>
            <a:pathLst>
              <a:path extrusionOk="0" h="1324996" w="1335267">
                <a:moveTo>
                  <a:pt x="0" y="0"/>
                </a:moveTo>
                <a:lnTo>
                  <a:pt x="1335267" y="0"/>
                </a:lnTo>
                <a:lnTo>
                  <a:pt x="1335267" y="1324995"/>
                </a:lnTo>
                <a:lnTo>
                  <a:pt x="0" y="132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7750" l="-27445" r="-27629" t="-28526"/>
            </a:stretch>
          </a:blipFill>
          <a:ln>
            <a:noFill/>
          </a:ln>
        </p:spPr>
      </p:sp>
      <p:sp>
        <p:nvSpPr>
          <p:cNvPr id="296" name="Google Shape;296;p21"/>
          <p:cNvSpPr/>
          <p:nvPr/>
        </p:nvSpPr>
        <p:spPr>
          <a:xfrm flipH="1" rot="10800000">
            <a:off x="5651471" y="7395016"/>
            <a:ext cx="1004457" cy="1004457"/>
          </a:xfrm>
          <a:custGeom>
            <a:rect b="b" l="l" r="r" t="t"/>
            <a:pathLst>
              <a:path extrusionOk="0" h="1004457" w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1"/>
          <p:cNvSpPr/>
          <p:nvPr/>
        </p:nvSpPr>
        <p:spPr>
          <a:xfrm rot="-8100000">
            <a:off x="6235619" y="7800800"/>
            <a:ext cx="725777" cy="722148"/>
          </a:xfrm>
          <a:custGeom>
            <a:rect b="b" l="l" r="r" t="t"/>
            <a:pathLst>
              <a:path extrusionOk="0" h="722148" w="725777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21"/>
          <p:cNvSpPr/>
          <p:nvPr/>
        </p:nvSpPr>
        <p:spPr>
          <a:xfrm>
            <a:off x="11243587" y="4236477"/>
            <a:ext cx="1004457" cy="1004457"/>
          </a:xfrm>
          <a:custGeom>
            <a:rect b="b" l="l" r="r" t="t"/>
            <a:pathLst>
              <a:path extrusionOk="0" h="1004457" w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1"/>
          <p:cNvSpPr/>
          <p:nvPr/>
        </p:nvSpPr>
        <p:spPr>
          <a:xfrm rot="-8100000">
            <a:off x="11856972" y="4105088"/>
            <a:ext cx="725777" cy="722148"/>
          </a:xfrm>
          <a:custGeom>
            <a:rect b="b" l="l" r="r" t="t"/>
            <a:pathLst>
              <a:path extrusionOk="0" h="722148" w="725777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21"/>
          <p:cNvSpPr/>
          <p:nvPr/>
        </p:nvSpPr>
        <p:spPr>
          <a:xfrm>
            <a:off x="960726" y="678714"/>
            <a:ext cx="2037120" cy="1927625"/>
          </a:xfrm>
          <a:custGeom>
            <a:rect b="b" l="l" r="r" t="t"/>
            <a:pathLst>
              <a:path extrusionOk="0" h="1927625" w="2037120">
                <a:moveTo>
                  <a:pt x="0" y="0"/>
                </a:moveTo>
                <a:lnTo>
                  <a:pt x="2037120" y="0"/>
                </a:lnTo>
                <a:lnTo>
                  <a:pt x="2037120" y="1927624"/>
                </a:lnTo>
                <a:lnTo>
                  <a:pt x="0" y="1927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21"/>
          <p:cNvSpPr txBox="1"/>
          <p:nvPr/>
        </p:nvSpPr>
        <p:spPr>
          <a:xfrm>
            <a:off x="2997846" y="1442391"/>
            <a:ext cx="9904236" cy="753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4" u="none" cap="none" strike="noStrike">
                <a:solidFill>
                  <a:srgbClr val="FFBD59"/>
                </a:solidFill>
                <a:latin typeface="Lato Black"/>
                <a:ea typeface="Lato Black"/>
                <a:cs typeface="Lato Black"/>
                <a:sym typeface="Lato Black"/>
              </a:rPr>
              <a:t>USP for Parachute's Soft </a:t>
            </a:r>
            <a:endParaRPr/>
          </a:p>
        </p:txBody>
      </p:sp>
      <p:sp>
        <p:nvSpPr>
          <p:cNvPr id="302" name="Google Shape;302;p21"/>
          <p:cNvSpPr txBox="1"/>
          <p:nvPr/>
        </p:nvSpPr>
        <p:spPr>
          <a:xfrm>
            <a:off x="1774738" y="5665412"/>
            <a:ext cx="3781483" cy="185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Come up with natural ingredients, no harsh chemicals &amp; made with eco-friendly and sustainable materials.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1"/>
          <p:cNvSpPr txBox="1"/>
          <p:nvPr/>
        </p:nvSpPr>
        <p:spPr>
          <a:xfrm>
            <a:off x="2893955" y="4235231"/>
            <a:ext cx="154305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1</a:t>
            </a:r>
            <a:endParaRPr/>
          </a:p>
        </p:txBody>
      </p:sp>
      <p:sp>
        <p:nvSpPr>
          <p:cNvPr id="304" name="Google Shape;304;p21"/>
          <p:cNvSpPr txBox="1"/>
          <p:nvPr/>
        </p:nvSpPr>
        <p:spPr>
          <a:xfrm>
            <a:off x="7254919" y="5352857"/>
            <a:ext cx="3781483" cy="185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caters to health-conscious individuals and an eco-friendly option for environmentally conscious consumers.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1"/>
          <p:cNvSpPr txBox="1"/>
          <p:nvPr/>
        </p:nvSpPr>
        <p:spPr>
          <a:xfrm>
            <a:off x="8374135" y="3568481"/>
            <a:ext cx="154305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2</a:t>
            </a:r>
            <a:endParaRPr/>
          </a:p>
        </p:txBody>
      </p:sp>
      <p:sp>
        <p:nvSpPr>
          <p:cNvPr id="306" name="Google Shape;306;p21"/>
          <p:cNvSpPr txBox="1"/>
          <p:nvPr/>
        </p:nvSpPr>
        <p:spPr>
          <a:xfrm>
            <a:off x="12733280" y="5798296"/>
            <a:ext cx="3781483" cy="185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gives skin feeling smooth and soft after hair removal, delivering the desired results for consumers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13850995" y="4235231"/>
            <a:ext cx="154305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3</a:t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15489773" y="-163342"/>
            <a:ext cx="2983284" cy="1684112"/>
          </a:xfrm>
          <a:custGeom>
            <a:rect b="b" l="l" r="r" t="t"/>
            <a:pathLst>
              <a:path extrusionOk="0" h="1684112" w="2983284">
                <a:moveTo>
                  <a:pt x="0" y="0"/>
                </a:moveTo>
                <a:lnTo>
                  <a:pt x="2983284" y="0"/>
                </a:lnTo>
                <a:lnTo>
                  <a:pt x="2983284" y="1684112"/>
                </a:lnTo>
                <a:lnTo>
                  <a:pt x="0" y="168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